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5897" showSpecialPlsOnTitleSld="0" strictFirstAndLastChars="0">
  <p:sldMasterIdLst>
    <p:sldMasterId id="2147483664" r:id="rId1"/>
  </p:sldMasterIdLst>
  <p:notesMasterIdLst>
    <p:notesMasterId r:id="rId25"/>
  </p:notesMasterIdLst>
  <p:handoutMasterIdLst>
    <p:handoutMasterId r:id="rId26"/>
  </p:handoutMasterIdLst>
  <p:sldIdLst>
    <p:sldId id="357" r:id="rId2"/>
    <p:sldId id="303" r:id="rId3"/>
    <p:sldId id="336" r:id="rId4"/>
    <p:sldId id="353" r:id="rId5"/>
    <p:sldId id="302" r:id="rId6"/>
    <p:sldId id="304" r:id="rId7"/>
    <p:sldId id="321" r:id="rId8"/>
    <p:sldId id="358" r:id="rId9"/>
    <p:sldId id="308" r:id="rId10"/>
    <p:sldId id="347" r:id="rId11"/>
    <p:sldId id="342" r:id="rId12"/>
    <p:sldId id="359" r:id="rId13"/>
    <p:sldId id="322" r:id="rId14"/>
    <p:sldId id="348" r:id="rId15"/>
    <p:sldId id="312" r:id="rId16"/>
    <p:sldId id="360" r:id="rId17"/>
    <p:sldId id="326" r:id="rId18"/>
    <p:sldId id="352" r:id="rId19"/>
    <p:sldId id="361" r:id="rId20"/>
    <p:sldId id="327" r:id="rId21"/>
    <p:sldId id="324" r:id="rId22"/>
    <p:sldId id="318" r:id="rId23"/>
    <p:sldId id="317" r:id="rId24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99FF"/>
    <a:srgbClr val="CC99FF"/>
    <a:srgbClr val="00AA50"/>
    <a:srgbClr val="7A7A7A"/>
    <a:srgbClr val="6B6B6B"/>
    <a:srgbClr val="767676"/>
    <a:srgbClr val="4C4C4C"/>
    <a:srgbClr val="656565"/>
    <a:srgbClr val="CD0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6115" autoAdjust="0"/>
  </p:normalViewPr>
  <p:slideViewPr>
    <p:cSldViewPr snapToGrid="0">
      <p:cViewPr varScale="1">
        <p:scale>
          <a:sx n="75" d="100"/>
          <a:sy n="75" d="100"/>
        </p:scale>
        <p:origin x="-1104" y="-96"/>
      </p:cViewPr>
      <p:guideLst>
        <p:guide orient="horz" pos="1311"/>
        <p:guide orient="horz" pos="3758"/>
        <p:guide orient="horz" pos="1062"/>
        <p:guide orient="horz" pos="449"/>
        <p:guide orient="horz" pos="2849"/>
        <p:guide orient="horz" pos="2153"/>
        <p:guide orient="horz" pos="5442"/>
        <p:guide orient="horz" pos="3508"/>
        <p:guide pos="219"/>
        <p:guide pos="5551"/>
        <p:guide pos="2879"/>
        <p:guide pos="1521"/>
        <p:guide pos="42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04"/>
    </p:cViewPr>
  </p:sorterViewPr>
  <p:notesViewPr>
    <p:cSldViewPr snapToGrid="0">
      <p:cViewPr varScale="1">
        <p:scale>
          <a:sx n="95" d="100"/>
          <a:sy n="95" d="100"/>
        </p:scale>
        <p:origin x="-2264" y="-96"/>
      </p:cViewPr>
      <p:guideLst>
        <p:guide orient="horz" pos="3224"/>
        <p:guide orient="horz" pos="6296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13" name="Picture 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670" y="9505262"/>
            <a:ext cx="1552972" cy="53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2836331" y="9581412"/>
            <a:ext cx="3902458" cy="43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248A7D45-D04D-4B80-90EF-34F48D18C37A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75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0" y="9505262"/>
            <a:ext cx="1552972" cy="53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12775" y="242888"/>
            <a:ext cx="6110288" cy="4583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954853"/>
            <a:ext cx="5561735" cy="457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2836331" y="9581412"/>
            <a:ext cx="3902458" cy="43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AB69BBA2-4AEB-4B61-8393-54D11319A087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04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7070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7070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7070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7070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7070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7070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7070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7070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7070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7070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7070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7070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7070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7070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7070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Lisää d-lite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7070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7070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44488" y="263525"/>
            <a:ext cx="8401050" cy="1395413"/>
          </a:xfrm>
        </p:spPr>
        <p:txBody>
          <a:bodyPr/>
          <a:lstStyle>
            <a:lvl1pPr>
              <a:spcBef>
                <a:spcPct val="25000"/>
              </a:spcBef>
              <a:defRPr sz="5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061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4488" y="1677988"/>
            <a:ext cx="8396287" cy="1752600"/>
          </a:xfrm>
        </p:spPr>
        <p:txBody>
          <a:bodyPr/>
          <a:lstStyle>
            <a:lvl1pPr>
              <a:spcBef>
                <a:spcPct val="0"/>
              </a:spcBef>
              <a:defRPr sz="5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580619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5803900"/>
            <a:ext cx="2486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1" descr="CONFIDENTIAL_TAG_0xFFEE"/>
          <p:cNvSpPr txBox="1">
            <a:spLocks/>
          </p:cNvSpPr>
          <p:nvPr userDrawn="1"/>
        </p:nvSpPr>
        <p:spPr>
          <a:xfrm>
            <a:off x="2856786" y="6516178"/>
            <a:ext cx="3600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GB" sz="900" kern="1200" smtClean="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mtClean="0">
                <a:solidFill>
                  <a:schemeClr val="bg2"/>
                </a:solidFill>
              </a:rPr>
              <a:t>GE Internal - For internal distribution only.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1" descr="CONFIDENTIAL_TAG_0xFFEE"/>
          <p:cNvSpPr txBox="1">
            <a:spLocks/>
          </p:cNvSpPr>
          <p:nvPr userDrawn="1"/>
        </p:nvSpPr>
        <p:spPr>
          <a:xfrm>
            <a:off x="2856786" y="6516178"/>
            <a:ext cx="3600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GB" sz="900" kern="1200" smtClean="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mtClean="0">
                <a:solidFill>
                  <a:schemeClr val="bg1"/>
                </a:solidFill>
              </a:rPr>
              <a:t>GE Internal - For internal distribution only.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7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1" descr="CONFIDENTIAL_TAG_0xFFEE"/>
          <p:cNvSpPr txBox="1">
            <a:spLocks/>
          </p:cNvSpPr>
          <p:nvPr userDrawn="1"/>
        </p:nvSpPr>
        <p:spPr>
          <a:xfrm>
            <a:off x="2856786" y="6516178"/>
            <a:ext cx="3600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GB" sz="900" kern="1200" smtClean="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mtClean="0">
                <a:solidFill>
                  <a:schemeClr val="bg1"/>
                </a:solidFill>
              </a:rPr>
              <a:t>GE Internal - For internal distribution only.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38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1" descr="CONFIDENTIAL_TAG_0xFFEE"/>
          <p:cNvSpPr txBox="1">
            <a:spLocks/>
          </p:cNvSpPr>
          <p:nvPr userDrawn="1"/>
        </p:nvSpPr>
        <p:spPr>
          <a:xfrm>
            <a:off x="2856786" y="6516178"/>
            <a:ext cx="3600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GB" sz="900" kern="1200" smtClean="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mtClean="0">
                <a:solidFill>
                  <a:schemeClr val="bg1"/>
                </a:solidFill>
              </a:rPr>
              <a:t>GE Internal - For internal distribution only.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7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iole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1" descr="CONFIDENTIAL_TAG_0xFFEE"/>
          <p:cNvSpPr txBox="1">
            <a:spLocks/>
          </p:cNvSpPr>
          <p:nvPr userDrawn="1"/>
        </p:nvSpPr>
        <p:spPr>
          <a:xfrm>
            <a:off x="2856786" y="6516178"/>
            <a:ext cx="3600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GB" sz="900" kern="1200" smtClean="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mtClean="0">
                <a:solidFill>
                  <a:schemeClr val="bg1"/>
                </a:solidFill>
              </a:rPr>
              <a:t>GE Internal - For internal distribution only.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1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7" name="Date Placeholder 1" descr="CONFIDENTIAL_TAG_0xFFEE"/>
          <p:cNvSpPr txBox="1">
            <a:spLocks/>
          </p:cNvSpPr>
          <p:nvPr userDrawn="1"/>
        </p:nvSpPr>
        <p:spPr>
          <a:xfrm>
            <a:off x="2856786" y="6516178"/>
            <a:ext cx="3600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GB" sz="900" kern="1200" smtClean="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mtClean="0">
                <a:solidFill>
                  <a:schemeClr val="bg1"/>
                </a:solidFill>
              </a:rPr>
              <a:t>GE Internal - For internal distribution only.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8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Documents and Settings\200015691\Desktop\Ivan Files\Downloads\IAW Tagline\IAW Tagline PPT use\One Line-Horizontal\GE_lockup_PMS7455_IaW_pp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7475" y="2733675"/>
            <a:ext cx="3687763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507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 smtClean="0"/>
              <a:t>DOC1209532 rev2</a:t>
            </a:r>
            <a:endParaRPr lang="en-US" sz="900" dirty="0"/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3/19/2013</a:t>
            </a:fld>
            <a:endParaRPr lang="en-US" dirty="0"/>
          </a:p>
        </p:txBody>
      </p:sp>
      <p:sp>
        <p:nvSpPr>
          <p:cNvPr id="7" name="Date Placeholder 1" descr="CONFIDENTIAL_TAG_0xFFEE"/>
          <p:cNvSpPr txBox="1">
            <a:spLocks/>
          </p:cNvSpPr>
          <p:nvPr userDrawn="1"/>
        </p:nvSpPr>
        <p:spPr>
          <a:xfrm>
            <a:off x="2856786" y="6516178"/>
            <a:ext cx="3600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GB" sz="900" kern="1200" smtClean="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mtClean="0">
                <a:solidFill>
                  <a:schemeClr val="bg2"/>
                </a:solidFill>
              </a:rPr>
              <a:t>GE Internal - For internal distribution only.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9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60824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15736"/>
            <a:ext cx="8459788" cy="4848503"/>
          </a:xfr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 smtClean="0"/>
              <a:t>DOC1209532 rev2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 smtClean="0"/>
              <a:pPr algn="r">
                <a:lnSpc>
                  <a:spcPct val="90000"/>
                </a:lnSpc>
              </a:pPr>
              <a:t>3/19/2013</a:t>
            </a:fld>
            <a:endParaRPr lang="en-US" dirty="0"/>
          </a:p>
        </p:txBody>
      </p:sp>
      <p:sp>
        <p:nvSpPr>
          <p:cNvPr id="7" name="Date Placeholder 1" descr="CONFIDENTIAL_TAG_0xFFEE"/>
          <p:cNvSpPr txBox="1">
            <a:spLocks/>
          </p:cNvSpPr>
          <p:nvPr userDrawn="1"/>
        </p:nvSpPr>
        <p:spPr>
          <a:xfrm>
            <a:off x="2856786" y="6516178"/>
            <a:ext cx="3600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GB" sz="900" kern="1200" smtClean="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mtClean="0">
                <a:solidFill>
                  <a:schemeClr val="bg2"/>
                </a:solidFill>
              </a:rPr>
              <a:t>GE Internal - For internal distribution only.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9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 smtClean="0"/>
              <a:t>DOC1209532 rev2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 smtClean="0"/>
              <a:pPr algn="r">
                <a:lnSpc>
                  <a:spcPct val="90000"/>
                </a:lnSpc>
              </a:pPr>
              <a:t>3/19/2013</a:t>
            </a:fld>
            <a:endParaRPr lang="en-US" dirty="0"/>
          </a:p>
        </p:txBody>
      </p:sp>
      <p:sp>
        <p:nvSpPr>
          <p:cNvPr id="8" name="Date Placeholder 1" descr="CONFIDENTIAL_TAG_0xFFEE"/>
          <p:cNvSpPr txBox="1">
            <a:spLocks/>
          </p:cNvSpPr>
          <p:nvPr userDrawn="1"/>
        </p:nvSpPr>
        <p:spPr>
          <a:xfrm>
            <a:off x="2856786" y="6516178"/>
            <a:ext cx="3600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GB" sz="900" kern="1200" smtClean="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mtClean="0">
                <a:solidFill>
                  <a:schemeClr val="bg2"/>
                </a:solidFill>
              </a:rPr>
              <a:t>GE Internal - For internal distribution only.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9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3206870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6063201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 smtClean="0"/>
              <a:t>DOC1209532 rev2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 smtClean="0"/>
              <a:pPr algn="r">
                <a:lnSpc>
                  <a:spcPct val="90000"/>
                </a:lnSpc>
              </a:pPr>
              <a:t>3/19/2013</a:t>
            </a:fld>
            <a:endParaRPr lang="en-US" dirty="0"/>
          </a:p>
        </p:txBody>
      </p:sp>
      <p:sp>
        <p:nvSpPr>
          <p:cNvPr id="11" name="Date Placeholder 1" descr="CONFIDENTIAL_TAG_0xFFEE"/>
          <p:cNvSpPr txBox="1">
            <a:spLocks/>
          </p:cNvSpPr>
          <p:nvPr userDrawn="1"/>
        </p:nvSpPr>
        <p:spPr>
          <a:xfrm>
            <a:off x="2856786" y="6516178"/>
            <a:ext cx="3600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GB" sz="900" kern="1200" smtClean="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mtClean="0">
                <a:solidFill>
                  <a:schemeClr val="bg2"/>
                </a:solidFill>
              </a:rPr>
              <a:t>GE Internal - For internal distribution only.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6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142" y="1736449"/>
            <a:ext cx="4152405" cy="394355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142" y="2189527"/>
            <a:ext cx="4152405" cy="37666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14" y="1736449"/>
            <a:ext cx="4154036" cy="394355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14" y="2189527"/>
            <a:ext cx="4154036" cy="37666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998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 smtClean="0"/>
              <a:t>DOC1209532 rev2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 smtClean="0"/>
              <a:pPr algn="r">
                <a:lnSpc>
                  <a:spcPct val="90000"/>
                </a:lnSpc>
              </a:pPr>
              <a:t>3/19/2013</a:t>
            </a:fld>
            <a:endParaRPr lang="en-US" dirty="0"/>
          </a:p>
        </p:txBody>
      </p:sp>
      <p:sp>
        <p:nvSpPr>
          <p:cNvPr id="11" name="Date Placeholder 1" descr="CONFIDENTIAL_TAG_0xFFEE"/>
          <p:cNvSpPr txBox="1">
            <a:spLocks/>
          </p:cNvSpPr>
          <p:nvPr userDrawn="1"/>
        </p:nvSpPr>
        <p:spPr>
          <a:xfrm>
            <a:off x="2856786" y="6516178"/>
            <a:ext cx="3600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GB" sz="900" kern="1200" smtClean="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mtClean="0">
                <a:solidFill>
                  <a:schemeClr val="bg2"/>
                </a:solidFill>
              </a:rPr>
              <a:t>GE Internal - For internal distribution only.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80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 smtClean="0"/>
              <a:t>DOC1209532 rev2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 smtClean="0"/>
              <a:pPr algn="r">
                <a:lnSpc>
                  <a:spcPct val="90000"/>
                </a:lnSpc>
              </a:pPr>
              <a:t>3/19/2013</a:t>
            </a:fld>
            <a:endParaRPr lang="en-US" dirty="0"/>
          </a:p>
        </p:txBody>
      </p:sp>
      <p:sp>
        <p:nvSpPr>
          <p:cNvPr id="6" name="Date Placeholder 1" descr="CONFIDENTIAL_TAG_0xFFEE"/>
          <p:cNvSpPr txBox="1">
            <a:spLocks/>
          </p:cNvSpPr>
          <p:nvPr userDrawn="1"/>
        </p:nvSpPr>
        <p:spPr>
          <a:xfrm>
            <a:off x="2856786" y="6516178"/>
            <a:ext cx="3600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GB" sz="900" kern="1200" smtClean="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mtClean="0">
                <a:solidFill>
                  <a:schemeClr val="bg2"/>
                </a:solidFill>
              </a:rPr>
              <a:t>GE Internal - For internal distribution only.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1" descr="CONFIDENTIAL_TAG_0xFFEE"/>
          <p:cNvSpPr txBox="1">
            <a:spLocks/>
          </p:cNvSpPr>
          <p:nvPr userDrawn="1"/>
        </p:nvSpPr>
        <p:spPr>
          <a:xfrm>
            <a:off x="2856786" y="6516178"/>
            <a:ext cx="3600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GB" sz="900" kern="1200" smtClean="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mtClean="0">
                <a:solidFill>
                  <a:schemeClr val="bg1"/>
                </a:solidFill>
              </a:rPr>
              <a:t>GE Internal - For internal distribution only.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1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1" descr="CONFIDENTIAL_TAG_0xFFEE"/>
          <p:cNvSpPr txBox="1">
            <a:spLocks/>
          </p:cNvSpPr>
          <p:nvPr userDrawn="1"/>
        </p:nvSpPr>
        <p:spPr>
          <a:xfrm>
            <a:off x="2856786" y="6516178"/>
            <a:ext cx="3600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GB" sz="900" kern="1200" smtClean="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GE Inspira Pitch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mtClean="0">
                <a:solidFill>
                  <a:schemeClr val="bg1"/>
                </a:solidFill>
              </a:rPr>
              <a:t>GE Internal - For internal distribution only.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7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80988"/>
            <a:ext cx="845978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765300"/>
            <a:ext cx="8459788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80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4880"/>
        </a:buClr>
        <a:defRPr sz="3200">
          <a:solidFill>
            <a:srgbClr val="1E4191"/>
          </a:solidFill>
          <a:latin typeface="+mn-lt"/>
          <a:ea typeface="+mn-ea"/>
          <a:cs typeface="+mn-cs"/>
        </a:defRPr>
      </a:lvl1pPr>
      <a:lvl2pPr marL="341313" indent="-33972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004880"/>
        </a:buClr>
        <a:buFont typeface="GE Inspira Pitch" pitchFamily="34" charset="0"/>
        <a:buChar char="•"/>
        <a:defRPr sz="3200">
          <a:solidFill>
            <a:srgbClr val="1E4191"/>
          </a:solidFill>
          <a:latin typeface="+mn-lt"/>
        </a:defRPr>
      </a:lvl2pPr>
      <a:lvl3pPr marL="744538" indent="-28892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3pPr>
      <a:lvl4pPr marL="1146175" indent="-287338" algn="l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4pPr>
      <a:lvl5pPr marL="1546225" indent="-285750" algn="l" rtl="0" eaLnBrk="1" fontAlgn="base" hangingPunct="1">
        <a:lnSpc>
          <a:spcPct val="90000"/>
        </a:lnSpc>
        <a:spcBef>
          <a:spcPts val="24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5pPr>
      <a:lvl6pPr marL="20034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6pPr>
      <a:lvl7pPr marL="24606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7pPr>
      <a:lvl8pPr marL="29178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8pPr>
      <a:lvl9pPr marL="33750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wmf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Водяные ловушки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4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35976" cy="998537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Датчики потока для спирометрии</a:t>
            </a:r>
            <a:endParaRPr lang="en-US" sz="2400" i="1" dirty="0">
              <a:solidFill>
                <a:schemeClr val="accent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7661" y="4394603"/>
            <a:ext cx="8431213" cy="130350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Для спирометрии пациента необходимы датчики потока 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D-lite </a:t>
            </a: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или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cs typeface="Arial" charset="0"/>
              </a:rPr>
              <a:t>Pedi-lite </a:t>
            </a:r>
            <a:endParaRPr lang="ru-RU" sz="1400" dirty="0" smtClean="0">
              <a:solidFill>
                <a:schemeClr val="tx1"/>
              </a:solidFill>
              <a:cs typeface="Arial" charset="0"/>
            </a:endParaRPr>
          </a:p>
          <a:p>
            <a:pPr marL="228600" indent="-22860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Во влажных условиях предпочтительнее использовать 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D-lite</a:t>
            </a:r>
            <a:r>
              <a:rPr lang="en-US" sz="1400" dirty="0">
                <a:solidFill>
                  <a:schemeClr val="tx1"/>
                </a:solidFill>
                <a:cs typeface="Arial" charset="0"/>
              </a:rPr>
              <a:t>+/Pedi-lite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+</a:t>
            </a:r>
          </a:p>
          <a:p>
            <a:pPr marL="228600" indent="-22860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Выбор между 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D-lite</a:t>
            </a:r>
            <a:r>
              <a:rPr lang="en-US" sz="1400" dirty="0">
                <a:solidFill>
                  <a:schemeClr val="tx1"/>
                </a:solidFill>
                <a:cs typeface="Arial" charset="0"/>
              </a:rPr>
              <a:t>+ </a:t>
            </a:r>
            <a:r>
              <a:rPr lang="ru-RU" sz="1400" dirty="0">
                <a:solidFill>
                  <a:schemeClr val="tx1"/>
                </a:solidFill>
                <a:cs typeface="Arial" charset="0"/>
              </a:rPr>
              <a:t>и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cs typeface="Arial" charset="0"/>
              </a:rPr>
              <a:t>Pedi-lite+ </a:t>
            </a: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обусловлен дыхательным объемом пациента</a:t>
            </a:r>
            <a:endParaRPr lang="en-US" sz="1400" dirty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385505"/>
              </p:ext>
            </p:extLst>
          </p:nvPr>
        </p:nvGraphicFramePr>
        <p:xfrm>
          <a:off x="338138" y="1079500"/>
          <a:ext cx="8464551" cy="1798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2844"/>
                <a:gridCol w="1454727"/>
                <a:gridCol w="1551709"/>
                <a:gridCol w="1413164"/>
                <a:gridCol w="1191491"/>
                <a:gridCol w="1570616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D-lite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(733910-HEL)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D-lite+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(896952)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D-lite </a:t>
                      </a:r>
                    </a:p>
                    <a:p>
                      <a:pPr algn="r"/>
                      <a:r>
                        <a:rPr lang="en-US" sz="1400" dirty="0" smtClean="0"/>
                        <a:t>(733950)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Pedi-lite</a:t>
                      </a:r>
                    </a:p>
                    <a:p>
                      <a:pPr algn="r"/>
                      <a:r>
                        <a:rPr lang="en-US" sz="1400" dirty="0" smtClean="0"/>
                        <a:t>(73393)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Pedi-lite+</a:t>
                      </a:r>
                    </a:p>
                    <a:p>
                      <a:pPr algn="r"/>
                      <a:r>
                        <a:rPr lang="en-US" sz="1400" dirty="0" smtClean="0"/>
                        <a:t>(8001948)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Применение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Многоразовый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Одноразовый, для</a:t>
                      </a:r>
                      <a:r>
                        <a:rPr lang="ru-RU" sz="1100" baseline="0" dirty="0" smtClean="0"/>
                        <a:t> влажных условий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Одноразовый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Многоразовый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Одноразовый, для</a:t>
                      </a:r>
                      <a:r>
                        <a:rPr lang="ru-RU" sz="1100" baseline="0" dirty="0" smtClean="0"/>
                        <a:t> влажных условий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7397876" y="5930900"/>
            <a:ext cx="14143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 smtClean="0"/>
              <a:t>* </a:t>
            </a:r>
            <a:r>
              <a:rPr lang="ru-RU" sz="1100" dirty="0" smtClean="0"/>
              <a:t>ПО </a:t>
            </a:r>
            <a:r>
              <a:rPr lang="fi-FI" sz="1100" dirty="0" smtClean="0"/>
              <a:t>ESP v2</a:t>
            </a:r>
            <a:endParaRPr lang="fi-FI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299" y="1539875"/>
            <a:ext cx="331726" cy="8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401" y="1140244"/>
            <a:ext cx="504684" cy="124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355" y="1578184"/>
            <a:ext cx="383230" cy="81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40" y="1149756"/>
            <a:ext cx="525441" cy="124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61" y="1140244"/>
            <a:ext cx="487385" cy="126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8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408" y="4235989"/>
            <a:ext cx="1283972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9380" y="3520207"/>
            <a:ext cx="1228942" cy="274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7372350" cy="998537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Датчики потока </a:t>
            </a:r>
            <a:r>
              <a:rPr lang="fi-FI" sz="3600" dirty="0" smtClean="0">
                <a:solidFill>
                  <a:schemeClr val="tx1"/>
                </a:solidFill>
              </a:rPr>
              <a:t>D-lite+ </a:t>
            </a:r>
            <a:r>
              <a:rPr lang="ru-RU" sz="3600" dirty="0" smtClean="0">
                <a:solidFill>
                  <a:schemeClr val="tx1"/>
                </a:solidFill>
              </a:rPr>
              <a:t>и</a:t>
            </a:r>
            <a:r>
              <a:rPr lang="fi-FI" sz="3600" dirty="0" smtClean="0">
                <a:solidFill>
                  <a:schemeClr val="tx1"/>
                </a:solidFill>
              </a:rPr>
              <a:t> Pedi-lite+</a:t>
            </a:r>
            <a:endParaRPr lang="en-US" sz="2400" i="1" dirty="0">
              <a:solidFill>
                <a:schemeClr val="accent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1500" y="989854"/>
            <a:ext cx="8561160" cy="300408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cs typeface="Arial" charset="0"/>
              </a:rPr>
              <a:t>Влага внутри дыхательного контура может конденсироваться и накапливаться в виде воды. Конденсат внутри датчика потока может исказить измерения. </a:t>
            </a:r>
          </a:p>
          <a:p>
            <a:endParaRPr lang="en-US" sz="1600" dirty="0" smtClean="0">
              <a:solidFill>
                <a:schemeClr val="tx1"/>
              </a:solidFill>
              <a:cs typeface="Arial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Датчики 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D-lite+ </a:t>
            </a: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и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 Pedi-lite</a:t>
            </a:r>
            <a:r>
              <a:rPr lang="en-US" sz="1600" dirty="0">
                <a:solidFill>
                  <a:schemeClr val="tx1"/>
                </a:solidFill>
                <a:cs typeface="Arial" charset="0"/>
              </a:rPr>
              <a:t>+ </a:t>
            </a: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разработаны специально для влажных условий. </a:t>
            </a:r>
            <a:endParaRPr lang="ru-RU" sz="1600" dirty="0">
              <a:solidFill>
                <a:schemeClr val="tx1"/>
              </a:solidFill>
              <a:cs typeface="Arial" charset="0"/>
            </a:endParaRPr>
          </a:p>
          <a:p>
            <a:r>
              <a:rPr lang="ru-RU" sz="1600" dirty="0" smtClean="0">
                <a:solidFill>
                  <a:schemeClr val="accent2"/>
                </a:solidFill>
                <a:cs typeface="Arial" charset="0"/>
              </a:rPr>
              <a:t>    Активное увлажнение в отделениях интенсивной терапии </a:t>
            </a:r>
          </a:p>
          <a:p>
            <a:r>
              <a:rPr lang="ru-RU" sz="1600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ru-RU" sz="1600" dirty="0" smtClean="0">
                <a:solidFill>
                  <a:schemeClr val="accent2"/>
                </a:solidFill>
                <a:cs typeface="Arial" charset="0"/>
              </a:rPr>
              <a:t>   Низкопоточная анестезия</a:t>
            </a:r>
            <a:endParaRPr lang="en-US" sz="1600" dirty="0">
              <a:solidFill>
                <a:schemeClr val="accent2"/>
              </a:solidFill>
              <a:cs typeface="Arial" charset="0"/>
            </a:endParaRPr>
          </a:p>
          <a:p>
            <a:endParaRPr lang="en-US" sz="1600" dirty="0" smtClean="0">
              <a:solidFill>
                <a:schemeClr val="tx1"/>
              </a:solidFill>
              <a:cs typeface="Arial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Датчик содержит специальное маслофобное покрытие, которое предотвращает задержание конденсата внутри датчика. </a:t>
            </a:r>
          </a:p>
          <a:p>
            <a:endParaRPr lang="en-US" sz="1600" dirty="0" smtClean="0">
              <a:solidFill>
                <a:schemeClr val="tx1"/>
              </a:solidFill>
              <a:cs typeface="Arial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Размещайте датчик 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D-lite+ </a:t>
            </a: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под углом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 45</a:t>
            </a: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 градусов для того чтобы вода не задерживалась</a:t>
            </a:r>
            <a:endParaRPr lang="en-US" sz="14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9" name="Picture 1035" descr="D:\Ulla\OMA\QGKUVAT\instrsp7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1701" y="4235989"/>
            <a:ext cx="3512399" cy="193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2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Трубки и наборы для спирометрии пациента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124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899" y="4060973"/>
            <a:ext cx="2575174" cy="187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49" y="3321890"/>
            <a:ext cx="2986270" cy="298627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7372350" cy="998537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Трубки для спирометрии пациента</a:t>
            </a:r>
            <a:r>
              <a:rPr lang="fi-FI" sz="3600" dirty="0">
                <a:solidFill>
                  <a:schemeClr val="accent1"/>
                </a:solidFill>
              </a:rPr>
              <a:t/>
            </a:r>
            <a:br>
              <a:rPr lang="fi-FI" sz="3600" dirty="0">
                <a:solidFill>
                  <a:schemeClr val="accent1"/>
                </a:solidFill>
              </a:rPr>
            </a:br>
            <a:r>
              <a:rPr lang="ru-RU" sz="2400" i="1" dirty="0" smtClean="0">
                <a:solidFill>
                  <a:schemeClr val="accent2"/>
                </a:solidFill>
              </a:rPr>
              <a:t>3 варианта длины</a:t>
            </a:r>
            <a:endParaRPr lang="en-US" sz="2400" i="1" dirty="0">
              <a:solidFill>
                <a:schemeClr val="accent2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021669"/>
              </p:ext>
            </p:extLst>
          </p:nvPr>
        </p:nvGraphicFramePr>
        <p:xfrm>
          <a:off x="4781555" y="1783138"/>
          <a:ext cx="4090891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164"/>
                <a:gridCol w="3157727"/>
              </a:tblGrid>
              <a:tr h="304059">
                <a:tc>
                  <a:txBody>
                    <a:bodyPr/>
                    <a:lstStyle/>
                    <a:p>
                      <a:r>
                        <a:rPr lang="fi-FI" sz="1200" b="0" dirty="0" smtClean="0">
                          <a:solidFill>
                            <a:schemeClr val="tx1"/>
                          </a:solidFill>
                        </a:rPr>
                        <a:t>890031</a:t>
                      </a:r>
                      <a:endParaRPr lang="fi-FI" sz="1100" b="0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-52387">
                        <a:spcBef>
                          <a:spcPts val="0"/>
                        </a:spcBef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Трубка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для спирометрии, одноразовая, длина 2 м </a:t>
                      </a:r>
                    </a:p>
                    <a:p>
                      <a:pPr marL="0" lvl="1" indent="-52387">
                        <a:spcBef>
                          <a:spcPts val="0"/>
                        </a:spcBef>
                        <a:buNone/>
                      </a:pPr>
                      <a:r>
                        <a:rPr lang="ru-RU" sz="1100" b="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Используется при измерении газообмена</a:t>
                      </a:r>
                      <a:endParaRPr lang="en-US" sz="12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04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dirty="0" smtClean="0">
                          <a:solidFill>
                            <a:schemeClr val="tx1"/>
                          </a:solidFill>
                        </a:rPr>
                        <a:t>884101</a:t>
                      </a:r>
                      <a:endParaRPr lang="fi-FI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-52387">
                        <a:spcBef>
                          <a:spcPts val="0"/>
                        </a:spcBef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Трубка для спирометрии, одноразовая,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длина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 м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04059">
                <a:tc>
                  <a:txBody>
                    <a:bodyPr/>
                    <a:lstStyle/>
                    <a:p>
                      <a:r>
                        <a:rPr lang="fi-FI" sz="1200" b="0" dirty="0" smtClean="0">
                          <a:solidFill>
                            <a:schemeClr val="tx1"/>
                          </a:solidFill>
                        </a:rPr>
                        <a:t>891191-HEL</a:t>
                      </a:r>
                      <a:endParaRPr lang="fi-FI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-52387">
                        <a:spcBef>
                          <a:spcPts val="0"/>
                        </a:spcBef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Трубка для спирометрии, одноразовая, длина 6 м </a:t>
                      </a:r>
                    </a:p>
                    <a:p>
                      <a:pPr marL="0" lvl="1" indent="-52387">
                        <a:spcBef>
                          <a:spcPts val="0"/>
                        </a:spcBef>
                        <a:buNone/>
                      </a:pPr>
                      <a:r>
                        <a:rPr lang="ru-RU" sz="1100" b="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Используется при МРТ</a:t>
                      </a:r>
                      <a:r>
                        <a:rPr lang="en-US" sz="1100" b="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100" b="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мониторинге</a:t>
                      </a:r>
                      <a:endParaRPr lang="en-US" sz="12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5016168" y="3720573"/>
            <a:ext cx="3988464" cy="489528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</a:rPr>
              <a:t>Обратите внимание</a:t>
            </a:r>
            <a:r>
              <a:rPr lang="fi-FI" sz="11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Трубка длиной 2 м используется при измерении газообмена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6218" y="1157469"/>
            <a:ext cx="4135453" cy="2534856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Угловой коннектор к датчикам 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D-lite/Pedi-lite. </a:t>
            </a:r>
          </a:p>
          <a:p>
            <a:pPr lvl="1"/>
            <a:endParaRPr lang="ru-RU" sz="1200" dirty="0" smtClean="0">
              <a:solidFill>
                <a:schemeClr val="tx1"/>
              </a:solidFill>
              <a:cs typeface="Arial" charset="0"/>
            </a:endParaRPr>
          </a:p>
          <a:p>
            <a:pPr lvl="1"/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Прямой коннектор к модулю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lvl="1"/>
            <a:endParaRPr lang="ru-RU" sz="1200" dirty="0">
              <a:solidFill>
                <a:schemeClr val="tx1"/>
              </a:solidFill>
              <a:cs typeface="Arial" charset="0"/>
            </a:endParaRPr>
          </a:p>
          <a:p>
            <a:pPr lvl="1"/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Пробоотборная линия – между датчиком 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D-lite/Pedi-lite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и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модулем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.</a:t>
            </a:r>
            <a:endParaRPr lang="en-US" sz="1200" dirty="0">
              <a:solidFill>
                <a:schemeClr val="tx1"/>
              </a:solidFill>
              <a:cs typeface="Arial" charset="0"/>
            </a:endParaRPr>
          </a:p>
          <a:p>
            <a:pPr marL="171450" indent="-171450">
              <a:buFont typeface="Wingdings" pitchFamily="2" charset="2"/>
              <a:buChar char="ü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</a:rPr>
              <a:t>Новая трубка для каждого пациента </a:t>
            </a:r>
          </a:p>
          <a:p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    (одноразовое использование).</a:t>
            </a:r>
            <a:endParaRPr lang="fi-FI" sz="1200" dirty="0">
              <a:solidFill>
                <a:schemeClr val="tx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Размещайте все пробоотборные порты </a:t>
            </a:r>
            <a:r>
              <a:rPr lang="en-US" sz="1200" dirty="0">
                <a:solidFill>
                  <a:schemeClr val="tx1"/>
                </a:solidFill>
                <a:cs typeface="Arial" charset="0"/>
              </a:rPr>
              <a:t>D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-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lite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по направлению вверх, а датчик - под углом 45 градусов. </a:t>
            </a:r>
            <a:endParaRPr lang="en-US" sz="1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579774" y="5141949"/>
            <a:ext cx="173879" cy="17240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50" b="1" dirty="0" smtClean="0">
                <a:solidFill>
                  <a:schemeClr val="tx1"/>
                </a:solidFill>
              </a:rPr>
              <a:t>3</a:t>
            </a:r>
            <a:endParaRPr lang="fi-FI" sz="18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752017" y="5441799"/>
            <a:ext cx="173879" cy="17240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50" b="1" dirty="0" smtClean="0">
                <a:solidFill>
                  <a:schemeClr val="tx1"/>
                </a:solidFill>
              </a:rPr>
              <a:t>4</a:t>
            </a:r>
            <a:endParaRPr lang="fi-FI" sz="18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30204" y="2115689"/>
            <a:ext cx="173879" cy="172403"/>
          </a:xfrm>
          <a:prstGeom prst="ellips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00" b="1" dirty="0" smtClean="0">
                <a:solidFill>
                  <a:schemeClr val="tx1"/>
                </a:solidFill>
              </a:rPr>
              <a:t>5</a:t>
            </a:r>
            <a:endParaRPr lang="fi-FI" sz="16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653123" y="4455380"/>
            <a:ext cx="173879" cy="17240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50" b="1" dirty="0">
                <a:solidFill>
                  <a:schemeClr val="tx1"/>
                </a:solidFill>
              </a:rPr>
              <a:t>5</a:t>
            </a:r>
            <a:endParaRPr lang="fi-FI" sz="18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110448" y="4567901"/>
            <a:ext cx="173879" cy="17240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50" b="1" dirty="0">
                <a:solidFill>
                  <a:schemeClr val="tx1"/>
                </a:solidFill>
              </a:rPr>
              <a:t>5</a:t>
            </a:r>
            <a:endParaRPr lang="fi-FI" sz="18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30203" y="1292568"/>
            <a:ext cx="173879" cy="172403"/>
          </a:xfrm>
          <a:prstGeom prst="ellips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00" b="1" dirty="0" smtClean="0">
                <a:solidFill>
                  <a:schemeClr val="tx1"/>
                </a:solidFill>
              </a:rPr>
              <a:t>2</a:t>
            </a:r>
            <a:endParaRPr lang="fi-FI" sz="16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14461" y="1292568"/>
            <a:ext cx="173879" cy="172403"/>
          </a:xfrm>
          <a:prstGeom prst="ellips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00" b="1" dirty="0" smtClean="0">
                <a:solidFill>
                  <a:schemeClr val="tx1"/>
                </a:solidFill>
              </a:rPr>
              <a:t>1</a:t>
            </a:r>
            <a:endParaRPr lang="fi-FI" sz="1600" b="1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379303" y="5033151"/>
            <a:ext cx="173879" cy="17240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50" b="1" dirty="0" smtClean="0">
                <a:solidFill>
                  <a:schemeClr val="tx1"/>
                </a:solidFill>
              </a:rPr>
              <a:t>3</a:t>
            </a:r>
            <a:endParaRPr lang="fi-FI" sz="18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411397" y="4689425"/>
            <a:ext cx="173879" cy="17240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50" b="1" dirty="0" smtClean="0">
                <a:solidFill>
                  <a:schemeClr val="tx1"/>
                </a:solidFill>
              </a:rPr>
              <a:t>3</a:t>
            </a:r>
            <a:endParaRPr lang="fi-FI" sz="18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653122" y="5010561"/>
            <a:ext cx="173879" cy="17240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50" b="1" dirty="0" smtClean="0">
                <a:solidFill>
                  <a:schemeClr val="tx1"/>
                </a:solidFill>
              </a:rPr>
              <a:t>4</a:t>
            </a:r>
            <a:endParaRPr lang="fi-FI" sz="1800" b="1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642849" y="4707531"/>
            <a:ext cx="173879" cy="17240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50" b="1" dirty="0" smtClean="0">
                <a:solidFill>
                  <a:schemeClr val="tx1"/>
                </a:solidFill>
              </a:rPr>
              <a:t>4</a:t>
            </a:r>
            <a:endParaRPr lang="fi-FI" sz="1800" b="1" dirty="0">
              <a:solidFill>
                <a:schemeClr val="tx1"/>
              </a:solidFill>
            </a:endParaRPr>
          </a:p>
        </p:txBody>
      </p:sp>
      <p:sp>
        <p:nvSpPr>
          <p:cNvPr id="30" name="Round Diagonal Corner Rectangle 29"/>
          <p:cNvSpPr/>
          <p:nvPr/>
        </p:nvSpPr>
        <p:spPr>
          <a:xfrm>
            <a:off x="4547616" y="1298355"/>
            <a:ext cx="2462784" cy="294552"/>
          </a:xfrm>
          <a:prstGeom prst="round2Diag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bg1"/>
                </a:solidFill>
              </a:rPr>
              <a:t>Трубки для спирометрии пациента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615214" y="1696936"/>
            <a:ext cx="4017798" cy="1995389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000">
              <a:solidFill>
                <a:schemeClr val="accent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71447" y="5644731"/>
            <a:ext cx="173879" cy="17240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50" b="1" dirty="0" smtClean="0">
                <a:solidFill>
                  <a:schemeClr val="tx1"/>
                </a:solidFill>
              </a:rPr>
              <a:t>1</a:t>
            </a:r>
            <a:endParaRPr lang="fi-FI" sz="18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974120" y="5760000"/>
            <a:ext cx="173879" cy="17240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50" b="1" dirty="0" smtClean="0">
                <a:solidFill>
                  <a:schemeClr val="tx1"/>
                </a:solidFill>
              </a:rPr>
              <a:t>2</a:t>
            </a:r>
            <a:endParaRPr lang="fi-FI" sz="1800" b="1" dirty="0">
              <a:solidFill>
                <a:schemeClr val="tx1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8326">
            <a:off x="1273083" y="4199127"/>
            <a:ext cx="724894" cy="179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Oval 37"/>
          <p:cNvSpPr/>
          <p:nvPr/>
        </p:nvSpPr>
        <p:spPr>
          <a:xfrm>
            <a:off x="1473226" y="5602957"/>
            <a:ext cx="173879" cy="17240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50" b="1" dirty="0" smtClean="0">
                <a:solidFill>
                  <a:schemeClr val="tx1"/>
                </a:solidFill>
              </a:rPr>
              <a:t>1</a:t>
            </a:r>
            <a:endParaRPr lang="fi-FI" sz="1800" b="1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756508" y="5418074"/>
            <a:ext cx="173879" cy="17240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50" b="1" dirty="0" smtClean="0">
                <a:solidFill>
                  <a:schemeClr val="tx1"/>
                </a:solidFill>
              </a:rPr>
              <a:t>2</a:t>
            </a:r>
            <a:endParaRPr lang="fi-FI" sz="1800" b="1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170545" y="4775626"/>
            <a:ext cx="173879" cy="17240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50" b="1" dirty="0">
                <a:solidFill>
                  <a:schemeClr val="tx1"/>
                </a:solidFill>
              </a:rPr>
              <a:t>5</a:t>
            </a:r>
            <a:endParaRPr lang="fi-FI" sz="1800" b="1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30204" y="1696937"/>
            <a:ext cx="173879" cy="172403"/>
          </a:xfrm>
          <a:prstGeom prst="ellips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00" b="1" dirty="0" smtClean="0">
                <a:solidFill>
                  <a:schemeClr val="tx1"/>
                </a:solidFill>
              </a:rPr>
              <a:t>4</a:t>
            </a:r>
            <a:endParaRPr lang="fi-FI" sz="1600" b="1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514462" y="1696937"/>
            <a:ext cx="173879" cy="172403"/>
          </a:xfrm>
          <a:prstGeom prst="ellips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00" b="1" dirty="0" smtClean="0">
                <a:solidFill>
                  <a:schemeClr val="tx1"/>
                </a:solidFill>
              </a:rPr>
              <a:t>3</a:t>
            </a:r>
            <a:endParaRPr lang="fi-FI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52933" y="57725"/>
            <a:ext cx="2748792" cy="263334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4" y="287164"/>
            <a:ext cx="8431213" cy="504772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Наборы для спирометрии пациента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2000" i="1" dirty="0">
                <a:solidFill>
                  <a:schemeClr val="accent2"/>
                </a:solidFill>
              </a:rPr>
              <a:t>Собранные наборы </a:t>
            </a:r>
            <a:r>
              <a:rPr lang="ru-RU" sz="2000" i="1" dirty="0" smtClean="0">
                <a:solidFill>
                  <a:schemeClr val="accent2"/>
                </a:solidFill>
              </a:rPr>
              <a:t>для применения в любой </a:t>
            </a:r>
            <a:br>
              <a:rPr lang="ru-RU" sz="2000" i="1" dirty="0" smtClean="0">
                <a:solidFill>
                  <a:schemeClr val="accent2"/>
                </a:solidFill>
              </a:rPr>
            </a:br>
            <a:r>
              <a:rPr lang="ru-RU" sz="2000" i="1" dirty="0" smtClean="0">
                <a:solidFill>
                  <a:schemeClr val="accent2"/>
                </a:solidFill>
              </a:rPr>
              <a:t>клинической области – простая и быстрая установка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en-US" sz="2000" i="1" dirty="0">
                <a:solidFill>
                  <a:schemeClr val="accent2"/>
                </a:solidFill>
              </a:rPr>
              <a:t/>
            </a:r>
            <a:br>
              <a:rPr lang="en-US" sz="2000" i="1" dirty="0">
                <a:solidFill>
                  <a:schemeClr val="accent2"/>
                </a:solidFill>
              </a:rPr>
            </a:br>
            <a:endParaRPr lang="en-US" sz="2400" i="1" dirty="0">
              <a:solidFill>
                <a:schemeClr val="accent2"/>
              </a:solidFill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698994" y="2392828"/>
            <a:ext cx="3791824" cy="141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4880"/>
              </a:buClr>
              <a:defRPr sz="1800">
                <a:solidFill>
                  <a:srgbClr val="1E4191"/>
                </a:solidFill>
                <a:latin typeface="+mn-lt"/>
                <a:ea typeface="+mn-ea"/>
                <a:cs typeface="+mn-cs"/>
              </a:defRPr>
            </a:lvl1pPr>
            <a:lvl2pPr marL="341313" indent="-339725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 sz="1800">
                <a:solidFill>
                  <a:srgbClr val="1E4191"/>
                </a:solidFill>
                <a:latin typeface="+mn-lt"/>
              </a:defRPr>
            </a:lvl2pPr>
            <a:lvl3pPr marL="744538" indent="-28892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3pPr>
            <a:lvl4pPr marL="1146175" indent="-287338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4pPr>
            <a:lvl5pPr marL="1546225" indent="-285750" algn="l" rtl="0" eaLnBrk="1" fontAlgn="base" hangingPunct="1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5pPr>
            <a:lvl6pPr marL="20034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6pPr>
            <a:lvl7pPr marL="24606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7pPr>
            <a:lvl8pPr marL="29178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8pPr>
            <a:lvl9pPr marL="33750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9pPr>
          </a:lstStyle>
          <a:p>
            <a:endParaRPr lang="en-US" sz="1100" dirty="0" smtClean="0">
              <a:solidFill>
                <a:schemeClr val="tx1"/>
              </a:solidFill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8004382 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Набор спирометрии </a:t>
            </a:r>
            <a:r>
              <a:rPr lang="en-US" sz="1400" dirty="0" smtClean="0">
                <a:solidFill>
                  <a:schemeClr val="tx1"/>
                </a:solidFill>
              </a:rPr>
              <a:t>D-lite+,</a:t>
            </a:r>
            <a:r>
              <a:rPr lang="ru-RU" sz="1400" dirty="0" smtClean="0">
                <a:solidFill>
                  <a:schemeClr val="tx1"/>
                </a:solidFill>
              </a:rPr>
              <a:t> длина</a:t>
            </a:r>
            <a:r>
              <a:rPr lang="en-US" sz="1400" dirty="0" smtClean="0">
                <a:solidFill>
                  <a:schemeClr val="tx1"/>
                </a:solidFill>
              </a:rPr>
              <a:t> 3</a:t>
            </a:r>
            <a:r>
              <a:rPr lang="ru-RU" sz="1400" dirty="0" smtClean="0">
                <a:solidFill>
                  <a:schemeClr val="tx1"/>
                </a:solidFill>
              </a:rPr>
              <a:t> м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404813" lvl="2" indent="0">
              <a:spcBef>
                <a:spcPts val="0"/>
              </a:spcBef>
              <a:buNone/>
            </a:pPr>
            <a:endParaRPr lang="en-US" sz="1050" dirty="0" smtClean="0">
              <a:solidFill>
                <a:schemeClr val="tx1"/>
              </a:solidFill>
            </a:endParaRPr>
          </a:p>
          <a:p>
            <a:pPr marL="576263" lvl="2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</a:rPr>
              <a:t>Датчик </a:t>
            </a:r>
            <a:r>
              <a:rPr lang="en-US" sz="1100" dirty="0" smtClean="0">
                <a:solidFill>
                  <a:schemeClr val="tx1"/>
                </a:solidFill>
              </a:rPr>
              <a:t>D-lite+, </a:t>
            </a:r>
            <a:r>
              <a:rPr lang="ru-RU" sz="1100" dirty="0" smtClean="0">
                <a:solidFill>
                  <a:schemeClr val="tx1"/>
                </a:solidFill>
              </a:rPr>
              <a:t>одноразовый</a:t>
            </a:r>
            <a:endParaRPr lang="en-US" sz="1100" dirty="0">
              <a:solidFill>
                <a:schemeClr val="tx1"/>
              </a:solidFill>
            </a:endParaRPr>
          </a:p>
          <a:p>
            <a:pPr marL="576263" lvl="2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</a:rPr>
              <a:t>Линия отбора проб</a:t>
            </a:r>
            <a:r>
              <a:rPr lang="en-US" sz="1100" dirty="0" smtClean="0">
                <a:solidFill>
                  <a:schemeClr val="tx1"/>
                </a:solidFill>
              </a:rPr>
              <a:t>,  </a:t>
            </a:r>
          </a:p>
          <a:p>
            <a:pPr marL="806450" lvl="3" indent="0">
              <a:spcBef>
                <a:spcPts val="0"/>
              </a:spcBef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материал: поливинилхлорид</a:t>
            </a:r>
            <a:r>
              <a:rPr lang="en-US" sz="1100" dirty="0" smtClean="0">
                <a:solidFill>
                  <a:schemeClr val="tx1"/>
                </a:solidFill>
              </a:rPr>
              <a:t>/</a:t>
            </a:r>
            <a:r>
              <a:rPr lang="ru-RU" sz="1100" dirty="0" smtClean="0">
                <a:solidFill>
                  <a:schemeClr val="tx1"/>
                </a:solidFill>
              </a:rPr>
              <a:t>полиэтилен</a:t>
            </a:r>
            <a:r>
              <a:rPr lang="en-US" sz="1100" dirty="0" smtClean="0">
                <a:solidFill>
                  <a:schemeClr val="tx1"/>
                </a:solidFill>
              </a:rPr>
              <a:t>, </a:t>
            </a:r>
            <a:r>
              <a:rPr lang="ru-RU" sz="1100" dirty="0" smtClean="0">
                <a:solidFill>
                  <a:schemeClr val="tx1"/>
                </a:solidFill>
              </a:rPr>
              <a:t>одноразовая, длина</a:t>
            </a:r>
            <a:r>
              <a:rPr lang="en-US" sz="1100" dirty="0" smtClean="0">
                <a:solidFill>
                  <a:schemeClr val="tx1"/>
                </a:solidFill>
              </a:rPr>
              <a:t> 3</a:t>
            </a:r>
            <a:r>
              <a:rPr lang="ru-RU" sz="1100" dirty="0" smtClean="0">
                <a:solidFill>
                  <a:schemeClr val="tx1"/>
                </a:solidFill>
              </a:rPr>
              <a:t> м</a:t>
            </a:r>
            <a:endParaRPr lang="en-US" sz="1100" dirty="0">
              <a:solidFill>
                <a:schemeClr val="tx1"/>
              </a:solidFill>
            </a:endParaRPr>
          </a:p>
          <a:p>
            <a:pPr marL="576263" lvl="2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</a:rPr>
              <a:t>Трубка спирометрии пациента, </a:t>
            </a:r>
          </a:p>
          <a:p>
            <a:pPr marL="404813" lvl="2" indent="0">
              <a:spcBef>
                <a:spcPts val="0"/>
              </a:spcBef>
              <a:buNone/>
            </a:pP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           одноразовая</a:t>
            </a:r>
            <a:r>
              <a:rPr lang="en-US" sz="1100" dirty="0" smtClean="0">
                <a:solidFill>
                  <a:schemeClr val="tx1"/>
                </a:solidFill>
              </a:rPr>
              <a:t>,</a:t>
            </a:r>
            <a:r>
              <a:rPr lang="ru-RU" sz="1100" dirty="0" smtClean="0">
                <a:solidFill>
                  <a:schemeClr val="tx1"/>
                </a:solidFill>
              </a:rPr>
              <a:t> длина</a:t>
            </a:r>
            <a:r>
              <a:rPr lang="en-US" sz="1100" dirty="0" smtClean="0">
                <a:solidFill>
                  <a:schemeClr val="tx1"/>
                </a:solidFill>
              </a:rPr>
              <a:t> 3</a:t>
            </a:r>
            <a:r>
              <a:rPr lang="ru-RU" sz="1100" dirty="0" smtClean="0">
                <a:solidFill>
                  <a:schemeClr val="tx1"/>
                </a:solidFill>
              </a:rPr>
              <a:t> м</a:t>
            </a:r>
            <a:endParaRPr lang="en-US" sz="11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endParaRPr lang="en-US" sz="105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660130" y="4074640"/>
            <a:ext cx="3830688" cy="141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4880"/>
              </a:buClr>
              <a:defRPr sz="1800">
                <a:solidFill>
                  <a:srgbClr val="1E4191"/>
                </a:solidFill>
                <a:latin typeface="+mn-lt"/>
                <a:ea typeface="+mn-ea"/>
                <a:cs typeface="+mn-cs"/>
              </a:defRPr>
            </a:lvl1pPr>
            <a:lvl2pPr marL="341313" indent="-339725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 sz="1800">
                <a:solidFill>
                  <a:srgbClr val="1E4191"/>
                </a:solidFill>
                <a:latin typeface="+mn-lt"/>
              </a:defRPr>
            </a:lvl2pPr>
            <a:lvl3pPr marL="744538" indent="-28892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3pPr>
            <a:lvl4pPr marL="1146175" indent="-287338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4pPr>
            <a:lvl5pPr marL="1546225" indent="-285750" algn="l" rtl="0" eaLnBrk="1" fontAlgn="base" hangingPunct="1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5pPr>
            <a:lvl6pPr marL="20034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6pPr>
            <a:lvl7pPr marL="24606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7pPr>
            <a:lvl8pPr marL="29178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8pPr>
            <a:lvl9pPr marL="33750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8004381 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Набор спирометрии </a:t>
            </a:r>
            <a:r>
              <a:rPr lang="en-US" sz="1400" dirty="0" smtClean="0">
                <a:solidFill>
                  <a:schemeClr val="tx1"/>
                </a:solidFill>
              </a:rPr>
              <a:t>D-lite+,</a:t>
            </a:r>
            <a:r>
              <a:rPr lang="ru-RU" sz="1400" dirty="0" smtClean="0">
                <a:solidFill>
                  <a:schemeClr val="tx1"/>
                </a:solidFill>
              </a:rPr>
              <a:t> длина</a:t>
            </a:r>
            <a:r>
              <a:rPr lang="en-US" sz="1400" dirty="0" smtClean="0">
                <a:solidFill>
                  <a:schemeClr val="tx1"/>
                </a:solidFill>
              </a:rPr>
              <a:t> 2</a:t>
            </a:r>
            <a:r>
              <a:rPr lang="ru-RU" sz="1400" dirty="0" smtClean="0">
                <a:solidFill>
                  <a:schemeClr val="tx1"/>
                </a:solidFill>
              </a:rPr>
              <a:t> м</a:t>
            </a:r>
          </a:p>
          <a:p>
            <a:pPr>
              <a:spcBef>
                <a:spcPts val="0"/>
              </a:spcBef>
            </a:pPr>
            <a:endParaRPr lang="en-US" sz="1100" dirty="0" smtClean="0">
              <a:solidFill>
                <a:schemeClr val="tx1"/>
              </a:solidFill>
            </a:endParaRPr>
          </a:p>
          <a:p>
            <a:pPr marL="576263" lvl="2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Датчик </a:t>
            </a:r>
            <a:r>
              <a:rPr lang="en-US" sz="1100" dirty="0">
                <a:solidFill>
                  <a:schemeClr val="tx1"/>
                </a:solidFill>
              </a:rPr>
              <a:t>D-lite+, </a:t>
            </a:r>
            <a:r>
              <a:rPr lang="ru-RU" sz="1100" dirty="0">
                <a:solidFill>
                  <a:schemeClr val="tx1"/>
                </a:solidFill>
              </a:rPr>
              <a:t>одноразовый</a:t>
            </a:r>
            <a:endParaRPr lang="en-US" sz="1100" dirty="0">
              <a:solidFill>
                <a:schemeClr val="tx1"/>
              </a:solidFill>
            </a:endParaRPr>
          </a:p>
          <a:p>
            <a:pPr marL="576263" lvl="2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Линия отбора проб</a:t>
            </a:r>
            <a:r>
              <a:rPr lang="en-US" sz="1100" dirty="0">
                <a:solidFill>
                  <a:schemeClr val="tx1"/>
                </a:solidFill>
              </a:rPr>
              <a:t>,  </a:t>
            </a:r>
          </a:p>
          <a:p>
            <a:pPr marL="806450" lvl="3" indent="0">
              <a:spcBef>
                <a:spcPts val="0"/>
              </a:spcBef>
              <a:buNone/>
            </a:pPr>
            <a:r>
              <a:rPr lang="ru-RU" sz="1100" dirty="0">
                <a:solidFill>
                  <a:schemeClr val="tx1"/>
                </a:solidFill>
              </a:rPr>
              <a:t>материал: поливинилхлорид</a:t>
            </a:r>
            <a:r>
              <a:rPr lang="en-US" sz="1100" dirty="0">
                <a:solidFill>
                  <a:schemeClr val="tx1"/>
                </a:solidFill>
              </a:rPr>
              <a:t>/</a:t>
            </a:r>
            <a:r>
              <a:rPr lang="ru-RU" sz="1100" dirty="0">
                <a:solidFill>
                  <a:schemeClr val="tx1"/>
                </a:solidFill>
              </a:rPr>
              <a:t>полиэтилен</a:t>
            </a:r>
            <a:r>
              <a:rPr lang="en-US" sz="1100" dirty="0">
                <a:solidFill>
                  <a:schemeClr val="tx1"/>
                </a:solidFill>
              </a:rPr>
              <a:t>, </a:t>
            </a:r>
            <a:r>
              <a:rPr lang="ru-RU" sz="1100" dirty="0">
                <a:solidFill>
                  <a:schemeClr val="tx1"/>
                </a:solidFill>
              </a:rPr>
              <a:t>одноразовый</a:t>
            </a:r>
            <a:r>
              <a:rPr lang="en-US" sz="1100" dirty="0">
                <a:solidFill>
                  <a:schemeClr val="tx1"/>
                </a:solidFill>
              </a:rPr>
              <a:t>,</a:t>
            </a:r>
            <a:r>
              <a:rPr lang="ru-RU" sz="1100" dirty="0">
                <a:solidFill>
                  <a:schemeClr val="tx1"/>
                </a:solidFill>
              </a:rPr>
              <a:t> длина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2 </a:t>
            </a:r>
            <a:r>
              <a:rPr lang="ru-RU" sz="1100" dirty="0">
                <a:solidFill>
                  <a:schemeClr val="tx1"/>
                </a:solidFill>
              </a:rPr>
              <a:t>м</a:t>
            </a:r>
            <a:endParaRPr lang="en-US" sz="1100" dirty="0">
              <a:solidFill>
                <a:schemeClr val="tx1"/>
              </a:solidFill>
            </a:endParaRPr>
          </a:p>
          <a:p>
            <a:pPr marL="576263" lvl="2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Трубка спирометрии пациента, </a:t>
            </a:r>
          </a:p>
          <a:p>
            <a:pPr marL="404813" lvl="2" indent="0">
              <a:spcBef>
                <a:spcPts val="0"/>
              </a:spcBef>
              <a:buNone/>
            </a:pPr>
            <a:r>
              <a:rPr lang="ru-RU" sz="1100" dirty="0">
                <a:solidFill>
                  <a:schemeClr val="tx1"/>
                </a:solidFill>
              </a:rPr>
              <a:t>            одноразовая</a:t>
            </a:r>
            <a:r>
              <a:rPr lang="en-US" sz="1100" dirty="0">
                <a:solidFill>
                  <a:schemeClr val="tx1"/>
                </a:solidFill>
              </a:rPr>
              <a:t>,</a:t>
            </a:r>
            <a:r>
              <a:rPr lang="ru-RU" sz="1100" dirty="0">
                <a:solidFill>
                  <a:schemeClr val="tx1"/>
                </a:solidFill>
              </a:rPr>
              <a:t> длина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2 </a:t>
            </a:r>
            <a:r>
              <a:rPr lang="ru-RU" sz="1100" dirty="0">
                <a:solidFill>
                  <a:schemeClr val="tx1"/>
                </a:solidFill>
              </a:rPr>
              <a:t>м</a:t>
            </a:r>
            <a:endParaRPr lang="en-US" sz="1100" dirty="0">
              <a:solidFill>
                <a:schemeClr val="tx1"/>
              </a:solidFill>
            </a:endParaRPr>
          </a:p>
          <a:p>
            <a:endParaRPr lang="en-US" sz="105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4490818" y="2402167"/>
            <a:ext cx="3775709" cy="141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4880"/>
              </a:buClr>
              <a:defRPr sz="1800">
                <a:solidFill>
                  <a:srgbClr val="1E4191"/>
                </a:solidFill>
                <a:latin typeface="+mn-lt"/>
                <a:ea typeface="+mn-ea"/>
                <a:cs typeface="+mn-cs"/>
              </a:defRPr>
            </a:lvl1pPr>
            <a:lvl2pPr marL="341313" indent="-339725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 sz="1800">
                <a:solidFill>
                  <a:srgbClr val="1E4191"/>
                </a:solidFill>
                <a:latin typeface="+mn-lt"/>
              </a:defRPr>
            </a:lvl2pPr>
            <a:lvl3pPr marL="744538" indent="-28892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3pPr>
            <a:lvl4pPr marL="1146175" indent="-287338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4pPr>
            <a:lvl5pPr marL="1546225" indent="-285750" algn="l" rtl="0" eaLnBrk="1" fontAlgn="base" hangingPunct="1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5pPr>
            <a:lvl6pPr marL="20034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6pPr>
            <a:lvl7pPr marL="24606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7pPr>
            <a:lvl8pPr marL="29178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8pPr>
            <a:lvl9pPr marL="33750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9pPr>
          </a:lstStyle>
          <a:p>
            <a:endParaRPr lang="en-US" sz="1100" dirty="0" smtClean="0">
              <a:solidFill>
                <a:schemeClr val="tx1"/>
              </a:solidFill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M1032634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Набор спирометрии </a:t>
            </a:r>
            <a:r>
              <a:rPr lang="en-US" sz="1400" dirty="0" smtClean="0">
                <a:solidFill>
                  <a:schemeClr val="tx1"/>
                </a:solidFill>
              </a:rPr>
              <a:t>Pedi-lite+,</a:t>
            </a:r>
            <a:r>
              <a:rPr lang="ru-RU" sz="1400" dirty="0" smtClean="0">
                <a:solidFill>
                  <a:schemeClr val="tx1"/>
                </a:solidFill>
              </a:rPr>
              <a:t> длина</a:t>
            </a:r>
            <a:r>
              <a:rPr lang="en-US" sz="1400" dirty="0" smtClean="0">
                <a:solidFill>
                  <a:schemeClr val="tx1"/>
                </a:solidFill>
              </a:rPr>
              <a:t> 3</a:t>
            </a:r>
            <a:r>
              <a:rPr lang="ru-RU" sz="1400" dirty="0" smtClean="0">
                <a:solidFill>
                  <a:schemeClr val="tx1"/>
                </a:solidFill>
              </a:rPr>
              <a:t> м</a:t>
            </a:r>
          </a:p>
          <a:p>
            <a:pPr>
              <a:spcBef>
                <a:spcPts val="0"/>
              </a:spcBef>
            </a:pPr>
            <a:endParaRPr lang="en-US" sz="1100" dirty="0" smtClean="0">
              <a:solidFill>
                <a:schemeClr val="tx1"/>
              </a:solidFill>
            </a:endParaRPr>
          </a:p>
          <a:p>
            <a:pPr marL="576263" lvl="2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</a:rPr>
              <a:t>Датчик </a:t>
            </a:r>
            <a:r>
              <a:rPr lang="en-US" sz="1100" dirty="0" smtClean="0">
                <a:solidFill>
                  <a:schemeClr val="tx1"/>
                </a:solidFill>
              </a:rPr>
              <a:t>Pedi-lite+</a:t>
            </a:r>
            <a:r>
              <a:rPr lang="ru-RU" sz="1100" dirty="0" smtClean="0">
                <a:solidFill>
                  <a:schemeClr val="tx1"/>
                </a:solidFill>
              </a:rPr>
              <a:t>, одноразовый</a:t>
            </a:r>
            <a:endParaRPr lang="ru-RU" sz="1100" dirty="0">
              <a:solidFill>
                <a:schemeClr val="tx1"/>
              </a:solidFill>
            </a:endParaRPr>
          </a:p>
          <a:p>
            <a:pPr marL="576263" lvl="2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Линия отбора проб</a:t>
            </a:r>
            <a:r>
              <a:rPr lang="en-US" sz="1100" dirty="0">
                <a:solidFill>
                  <a:schemeClr val="tx1"/>
                </a:solidFill>
              </a:rPr>
              <a:t>,  </a:t>
            </a:r>
          </a:p>
          <a:p>
            <a:pPr marL="806450" lvl="3" indent="0">
              <a:spcBef>
                <a:spcPts val="0"/>
              </a:spcBef>
              <a:buNone/>
            </a:pPr>
            <a:r>
              <a:rPr lang="ru-RU" sz="1100" dirty="0">
                <a:solidFill>
                  <a:schemeClr val="tx1"/>
                </a:solidFill>
              </a:rPr>
              <a:t>материал: поливинилхлорид</a:t>
            </a:r>
            <a:r>
              <a:rPr lang="en-US" sz="1100" dirty="0">
                <a:solidFill>
                  <a:schemeClr val="tx1"/>
                </a:solidFill>
              </a:rPr>
              <a:t>/</a:t>
            </a:r>
            <a:r>
              <a:rPr lang="ru-RU" sz="1100" dirty="0">
                <a:solidFill>
                  <a:schemeClr val="tx1"/>
                </a:solidFill>
              </a:rPr>
              <a:t>полиэтилен</a:t>
            </a:r>
            <a:r>
              <a:rPr lang="en-US" sz="1100" dirty="0">
                <a:solidFill>
                  <a:schemeClr val="tx1"/>
                </a:solidFill>
              </a:rPr>
              <a:t>, </a:t>
            </a:r>
            <a:r>
              <a:rPr lang="ru-RU" sz="1100" dirty="0" smtClean="0">
                <a:solidFill>
                  <a:schemeClr val="tx1"/>
                </a:solidFill>
              </a:rPr>
              <a:t>одноразовая</a:t>
            </a:r>
            <a:r>
              <a:rPr lang="en-US" sz="1100" dirty="0" smtClean="0">
                <a:solidFill>
                  <a:schemeClr val="tx1"/>
                </a:solidFill>
              </a:rPr>
              <a:t>,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длина</a:t>
            </a:r>
            <a:r>
              <a:rPr lang="en-US" sz="1100" dirty="0">
                <a:solidFill>
                  <a:schemeClr val="tx1"/>
                </a:solidFill>
              </a:rPr>
              <a:t> 3</a:t>
            </a:r>
            <a:r>
              <a:rPr lang="ru-RU" sz="1100" dirty="0">
                <a:solidFill>
                  <a:schemeClr val="tx1"/>
                </a:solidFill>
              </a:rPr>
              <a:t> м</a:t>
            </a:r>
            <a:endParaRPr lang="en-US" sz="1100" dirty="0">
              <a:solidFill>
                <a:schemeClr val="tx1"/>
              </a:solidFill>
            </a:endParaRPr>
          </a:p>
          <a:p>
            <a:pPr marL="576263" lvl="2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Трубка спирометрии пациента, </a:t>
            </a:r>
          </a:p>
          <a:p>
            <a:pPr marL="404813" lvl="2" indent="0">
              <a:spcBef>
                <a:spcPts val="0"/>
              </a:spcBef>
              <a:buNone/>
            </a:pPr>
            <a:r>
              <a:rPr lang="ru-RU" sz="1100" dirty="0">
                <a:solidFill>
                  <a:schemeClr val="tx1"/>
                </a:solidFill>
              </a:rPr>
              <a:t>            одноразовая</a:t>
            </a:r>
            <a:r>
              <a:rPr lang="en-US" sz="1100" dirty="0">
                <a:solidFill>
                  <a:schemeClr val="tx1"/>
                </a:solidFill>
              </a:rPr>
              <a:t>,</a:t>
            </a:r>
            <a:r>
              <a:rPr lang="ru-RU" sz="1100" dirty="0">
                <a:solidFill>
                  <a:schemeClr val="tx1"/>
                </a:solidFill>
              </a:rPr>
              <a:t> длина</a:t>
            </a:r>
            <a:r>
              <a:rPr lang="en-US" sz="1100" dirty="0">
                <a:solidFill>
                  <a:schemeClr val="tx1"/>
                </a:solidFill>
              </a:rPr>
              <a:t> 3</a:t>
            </a:r>
            <a:r>
              <a:rPr lang="ru-RU" sz="1100" dirty="0">
                <a:solidFill>
                  <a:schemeClr val="tx1"/>
                </a:solidFill>
              </a:rPr>
              <a:t> м</a:t>
            </a:r>
            <a:endParaRPr lang="en-US" sz="1100" dirty="0">
              <a:solidFill>
                <a:schemeClr val="tx1"/>
              </a:solidFill>
            </a:endParaRPr>
          </a:p>
          <a:p>
            <a:endParaRPr lang="en-US" sz="105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4490817" y="4107137"/>
            <a:ext cx="3775709" cy="141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4880"/>
              </a:buClr>
              <a:defRPr sz="1800">
                <a:solidFill>
                  <a:srgbClr val="1E4191"/>
                </a:solidFill>
                <a:latin typeface="+mn-lt"/>
                <a:ea typeface="+mn-ea"/>
                <a:cs typeface="+mn-cs"/>
              </a:defRPr>
            </a:lvl1pPr>
            <a:lvl2pPr marL="341313" indent="-339725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 sz="1800">
                <a:solidFill>
                  <a:srgbClr val="1E4191"/>
                </a:solidFill>
                <a:latin typeface="+mn-lt"/>
              </a:defRPr>
            </a:lvl2pPr>
            <a:lvl3pPr marL="744538" indent="-28892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3pPr>
            <a:lvl4pPr marL="1146175" indent="-287338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4pPr>
            <a:lvl5pPr marL="1546225" indent="-285750" algn="l" rtl="0" eaLnBrk="1" fontAlgn="base" hangingPunct="1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5pPr>
            <a:lvl6pPr marL="20034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6pPr>
            <a:lvl7pPr marL="24606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7pPr>
            <a:lvl8pPr marL="29178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8pPr>
            <a:lvl9pPr marL="33750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8002718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</a:rPr>
              <a:t>Набор спирометрии </a:t>
            </a:r>
            <a:r>
              <a:rPr lang="en-US" sz="1400" dirty="0">
                <a:solidFill>
                  <a:schemeClr val="tx1"/>
                </a:solidFill>
              </a:rPr>
              <a:t>Pedi-lite+,</a:t>
            </a:r>
            <a:r>
              <a:rPr lang="ru-RU" sz="1400" dirty="0">
                <a:solidFill>
                  <a:schemeClr val="tx1"/>
                </a:solidFill>
              </a:rPr>
              <a:t> длина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2 </a:t>
            </a:r>
            <a:r>
              <a:rPr lang="ru-RU" sz="1400" dirty="0">
                <a:solidFill>
                  <a:schemeClr val="tx1"/>
                </a:solidFill>
              </a:rPr>
              <a:t>м</a:t>
            </a:r>
          </a:p>
          <a:p>
            <a:pPr marL="576263" lvl="2" indent="-171450">
              <a:spcBef>
                <a:spcPts val="0"/>
              </a:spcBef>
              <a:buFont typeface="Arial" pitchFamily="34" charset="0"/>
              <a:buChar char="•"/>
            </a:pPr>
            <a:endParaRPr lang="en-US" sz="1100" dirty="0" smtClean="0">
              <a:solidFill>
                <a:schemeClr val="tx1"/>
              </a:solidFill>
            </a:endParaRPr>
          </a:p>
          <a:p>
            <a:pPr marL="576263" lvl="2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Датчик </a:t>
            </a:r>
            <a:r>
              <a:rPr lang="en-US" sz="1100" dirty="0">
                <a:solidFill>
                  <a:schemeClr val="tx1"/>
                </a:solidFill>
              </a:rPr>
              <a:t>Pedi-lite+</a:t>
            </a:r>
            <a:r>
              <a:rPr lang="ru-RU" sz="1100" dirty="0">
                <a:solidFill>
                  <a:schemeClr val="tx1"/>
                </a:solidFill>
              </a:rPr>
              <a:t>, одноразовый</a:t>
            </a:r>
          </a:p>
          <a:p>
            <a:pPr marL="576263" lvl="2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Линия отбора проб</a:t>
            </a:r>
            <a:r>
              <a:rPr lang="en-US" sz="1100" dirty="0">
                <a:solidFill>
                  <a:schemeClr val="tx1"/>
                </a:solidFill>
              </a:rPr>
              <a:t>,  </a:t>
            </a:r>
          </a:p>
          <a:p>
            <a:pPr marL="806450" lvl="3" indent="0">
              <a:spcBef>
                <a:spcPts val="0"/>
              </a:spcBef>
              <a:buNone/>
            </a:pPr>
            <a:r>
              <a:rPr lang="ru-RU" sz="1100" dirty="0">
                <a:solidFill>
                  <a:schemeClr val="tx1"/>
                </a:solidFill>
              </a:rPr>
              <a:t>материал: поливинилхлорид</a:t>
            </a:r>
            <a:r>
              <a:rPr lang="en-US" sz="1100" dirty="0">
                <a:solidFill>
                  <a:schemeClr val="tx1"/>
                </a:solidFill>
              </a:rPr>
              <a:t>/</a:t>
            </a:r>
            <a:r>
              <a:rPr lang="ru-RU" sz="1100" dirty="0">
                <a:solidFill>
                  <a:schemeClr val="tx1"/>
                </a:solidFill>
              </a:rPr>
              <a:t>полиэтилен</a:t>
            </a:r>
            <a:r>
              <a:rPr lang="en-US" sz="1100" dirty="0">
                <a:solidFill>
                  <a:schemeClr val="tx1"/>
                </a:solidFill>
              </a:rPr>
              <a:t>, </a:t>
            </a:r>
            <a:r>
              <a:rPr lang="ru-RU" sz="1100" dirty="0">
                <a:solidFill>
                  <a:schemeClr val="tx1"/>
                </a:solidFill>
              </a:rPr>
              <a:t>одноразовый</a:t>
            </a:r>
            <a:r>
              <a:rPr lang="en-US" sz="1100" dirty="0">
                <a:solidFill>
                  <a:schemeClr val="tx1"/>
                </a:solidFill>
              </a:rPr>
              <a:t>,</a:t>
            </a:r>
            <a:r>
              <a:rPr lang="ru-RU" sz="1100" dirty="0">
                <a:solidFill>
                  <a:schemeClr val="tx1"/>
                </a:solidFill>
              </a:rPr>
              <a:t> длина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2 </a:t>
            </a:r>
            <a:r>
              <a:rPr lang="ru-RU" sz="1100" dirty="0">
                <a:solidFill>
                  <a:schemeClr val="tx1"/>
                </a:solidFill>
              </a:rPr>
              <a:t>м</a:t>
            </a:r>
            <a:endParaRPr lang="en-US" sz="1100" dirty="0">
              <a:solidFill>
                <a:schemeClr val="tx1"/>
              </a:solidFill>
            </a:endParaRPr>
          </a:p>
          <a:p>
            <a:pPr marL="576263" lvl="2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Трубка спирометрии пациента, </a:t>
            </a:r>
          </a:p>
          <a:p>
            <a:pPr marL="404813" lvl="2" indent="0">
              <a:spcBef>
                <a:spcPts val="0"/>
              </a:spcBef>
              <a:buNone/>
            </a:pPr>
            <a:r>
              <a:rPr lang="ru-RU" sz="1100" dirty="0">
                <a:solidFill>
                  <a:schemeClr val="tx1"/>
                </a:solidFill>
              </a:rPr>
              <a:t>            одноразовая</a:t>
            </a:r>
            <a:r>
              <a:rPr lang="en-US" sz="1100" dirty="0">
                <a:solidFill>
                  <a:schemeClr val="tx1"/>
                </a:solidFill>
              </a:rPr>
              <a:t>,</a:t>
            </a:r>
            <a:r>
              <a:rPr lang="ru-RU" sz="1100" dirty="0">
                <a:solidFill>
                  <a:schemeClr val="tx1"/>
                </a:solidFill>
              </a:rPr>
              <a:t> длина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2 </a:t>
            </a:r>
            <a:r>
              <a:rPr lang="ru-RU" sz="1100" dirty="0">
                <a:solidFill>
                  <a:schemeClr val="tx1"/>
                </a:solidFill>
              </a:rPr>
              <a:t>м</a:t>
            </a:r>
            <a:endParaRPr lang="en-US" sz="11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sz="1050" dirty="0" smtClean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0469" y="2402167"/>
            <a:ext cx="7900698" cy="3376536"/>
            <a:chOff x="883639" y="2611010"/>
            <a:chExt cx="7900698" cy="3376536"/>
          </a:xfrm>
        </p:grpSpPr>
        <p:sp>
          <p:nvSpPr>
            <p:cNvPr id="22" name="Rounded Rectangle 21"/>
            <p:cNvSpPr/>
            <p:nvPr/>
          </p:nvSpPr>
          <p:spPr>
            <a:xfrm>
              <a:off x="883639" y="2611010"/>
              <a:ext cx="7900698" cy="170495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 sz="2800">
                <a:solidFill>
                  <a:schemeClr val="accent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83639" y="4315980"/>
              <a:ext cx="7900698" cy="167156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 sz="280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4665760" y="2611010"/>
              <a:ext cx="0" cy="3376536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ound Diagonal Corner Rectangle 15"/>
          <p:cNvSpPr/>
          <p:nvPr/>
        </p:nvSpPr>
        <p:spPr>
          <a:xfrm>
            <a:off x="210292" y="2622016"/>
            <a:ext cx="330177" cy="1122627"/>
          </a:xfrm>
          <a:prstGeom prst="round2Diag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/>
              <a:t>Длина 3 м</a:t>
            </a:r>
            <a:endParaRPr lang="en-US" sz="1600" dirty="0"/>
          </a:p>
        </p:txBody>
      </p:sp>
      <p:sp>
        <p:nvSpPr>
          <p:cNvPr id="29" name="Round Diagonal Corner Rectangle 28"/>
          <p:cNvSpPr/>
          <p:nvPr/>
        </p:nvSpPr>
        <p:spPr>
          <a:xfrm>
            <a:off x="783029" y="1740839"/>
            <a:ext cx="2211182" cy="585889"/>
          </a:xfrm>
          <a:prstGeom prst="round2Diag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Дыхательный объем</a:t>
            </a:r>
            <a:r>
              <a:rPr lang="en-US" sz="1600" b="1" dirty="0" smtClean="0">
                <a:solidFill>
                  <a:schemeClr val="tx1"/>
                </a:solidFill>
              </a:rPr>
              <a:t> 150 – 2000 </a:t>
            </a:r>
            <a:r>
              <a:rPr lang="ru-RU" sz="1600" b="1" dirty="0" smtClean="0">
                <a:solidFill>
                  <a:schemeClr val="tx1"/>
                </a:solidFill>
              </a:rPr>
              <a:t>мл</a:t>
            </a:r>
            <a:endParaRPr lang="fi-FI" sz="1600" b="1" dirty="0">
              <a:solidFill>
                <a:schemeClr val="tx1"/>
              </a:solidFill>
            </a:endParaRPr>
          </a:p>
        </p:txBody>
      </p:sp>
      <p:sp>
        <p:nvSpPr>
          <p:cNvPr id="31" name="Round Diagonal Corner Rectangle 30"/>
          <p:cNvSpPr/>
          <p:nvPr/>
        </p:nvSpPr>
        <p:spPr>
          <a:xfrm>
            <a:off x="4322590" y="1498791"/>
            <a:ext cx="2407393" cy="827937"/>
          </a:xfrm>
          <a:prstGeom prst="round2Diag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Дыхательный объем</a:t>
            </a:r>
            <a:r>
              <a:rPr lang="en-US" sz="1600" b="1" dirty="0" smtClean="0">
                <a:solidFill>
                  <a:schemeClr val="tx1"/>
                </a:solidFill>
              </a:rPr>
              <a:t> 5*/15 - 300 </a:t>
            </a:r>
            <a:r>
              <a:rPr lang="ru-RU" sz="1600" b="1" dirty="0" smtClean="0">
                <a:solidFill>
                  <a:schemeClr val="tx1"/>
                </a:solidFill>
              </a:rPr>
              <a:t>мл</a:t>
            </a:r>
            <a:endParaRPr lang="fi-FI" sz="1600" b="1" dirty="0">
              <a:solidFill>
                <a:schemeClr val="tx1"/>
              </a:solidFill>
            </a:endParaRPr>
          </a:p>
        </p:txBody>
      </p:sp>
      <p:sp>
        <p:nvSpPr>
          <p:cNvPr id="24" name="Round Diagonal Corner Rectangle 23"/>
          <p:cNvSpPr/>
          <p:nvPr/>
        </p:nvSpPr>
        <p:spPr>
          <a:xfrm>
            <a:off x="210291" y="4381606"/>
            <a:ext cx="330177" cy="1122627"/>
          </a:xfrm>
          <a:prstGeom prst="round2Diag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/>
              <a:t>Длина 2 м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2076128" y="6104087"/>
            <a:ext cx="5704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*) </a:t>
            </a:r>
            <a:r>
              <a:rPr lang="ru-RU" sz="1100" dirty="0" smtClean="0"/>
              <a:t>С</a:t>
            </a:r>
            <a:r>
              <a:rPr lang="fi-FI" sz="1100" dirty="0" smtClean="0"/>
              <a:t> </a:t>
            </a:r>
            <a:r>
              <a:rPr lang="fi-FI" sz="1100" dirty="0"/>
              <a:t>ESP v2, Avance CS</a:t>
            </a:r>
            <a:r>
              <a:rPr lang="fi-FI" sz="1100" baseline="30000" dirty="0"/>
              <a:t>2</a:t>
            </a:r>
            <a:r>
              <a:rPr lang="fi-FI" sz="1100" dirty="0"/>
              <a:t>, B40 v2**</a:t>
            </a:r>
          </a:p>
          <a:p>
            <a:r>
              <a:rPr lang="en-US" sz="1100" dirty="0"/>
              <a:t>**) </a:t>
            </a:r>
            <a:r>
              <a:rPr lang="ru-RU" sz="1100" dirty="0"/>
              <a:t>доступно при условии, что основное оборудование зарегистрировано в России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023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Инструкции по практическому применению</a:t>
            </a:r>
            <a:r>
              <a:rPr lang="fi-FI" sz="3200" dirty="0" smtClean="0">
                <a:solidFill>
                  <a:schemeClr val="accent1"/>
                </a:solidFill>
              </a:rPr>
              <a:t/>
            </a:r>
            <a:br>
              <a:rPr lang="fi-FI" sz="3200" dirty="0" smtClean="0">
                <a:solidFill>
                  <a:schemeClr val="accent1"/>
                </a:solidFill>
              </a:rPr>
            </a:br>
            <a:endParaRPr lang="en-US" sz="2000" i="1" dirty="0">
              <a:solidFill>
                <a:schemeClr val="accent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2858" y="1770627"/>
            <a:ext cx="4863566" cy="4011519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</a:rPr>
              <a:t>Всегда подключайте пробоотборную линию к датчику </a:t>
            </a:r>
          </a:p>
          <a:p>
            <a:pPr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        </a:t>
            </a:r>
            <a:r>
              <a:rPr lang="en-US" sz="1200" dirty="0" smtClean="0">
                <a:solidFill>
                  <a:schemeClr val="tx1"/>
                </a:solidFill>
              </a:rPr>
              <a:t>D-lite</a:t>
            </a:r>
          </a:p>
          <a:p>
            <a:pPr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</a:rPr>
              <a:t>Подсоединяйте датчик </a:t>
            </a:r>
            <a:r>
              <a:rPr lang="en-US" sz="1200" dirty="0" smtClean="0">
                <a:solidFill>
                  <a:schemeClr val="tx1"/>
                </a:solidFill>
              </a:rPr>
              <a:t>D-lite </a:t>
            </a:r>
            <a:r>
              <a:rPr lang="ru-RU" sz="1200" dirty="0" smtClean="0">
                <a:solidFill>
                  <a:schemeClr val="tx1"/>
                </a:solidFill>
              </a:rPr>
              <a:t>напрямую к </a:t>
            </a:r>
            <a:r>
              <a:rPr lang="en-US" sz="1200" dirty="0" smtClean="0">
                <a:solidFill>
                  <a:schemeClr val="tx1"/>
                </a:solidFill>
              </a:rPr>
              <a:t>Y-</a:t>
            </a:r>
            <a:r>
              <a:rPr lang="ru-RU" sz="1200" dirty="0" smtClean="0">
                <a:solidFill>
                  <a:schemeClr val="tx1"/>
                </a:solidFill>
              </a:rPr>
              <a:t>образному переходнику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ü"/>
            </a:pPr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</a:rPr>
              <a:t>Размещайте все пробоотборные </a:t>
            </a:r>
            <a:r>
              <a:rPr lang="ru-RU" sz="1200" dirty="0">
                <a:solidFill>
                  <a:schemeClr val="tx1"/>
                </a:solidFill>
              </a:rPr>
              <a:t>порты </a:t>
            </a:r>
            <a:r>
              <a:rPr lang="ru-RU" sz="1200" dirty="0" smtClean="0">
                <a:solidFill>
                  <a:schemeClr val="tx1"/>
                </a:solidFill>
              </a:rPr>
              <a:t>датчиков </a:t>
            </a:r>
            <a:r>
              <a:rPr lang="en-US" sz="1200" dirty="0" smtClean="0">
                <a:solidFill>
                  <a:schemeClr val="tx1"/>
                </a:solidFill>
              </a:rPr>
              <a:t>D-lite </a:t>
            </a:r>
            <a:r>
              <a:rPr lang="ru-RU" sz="1200" dirty="0" smtClean="0">
                <a:solidFill>
                  <a:schemeClr val="tx1"/>
                </a:solidFill>
              </a:rPr>
              <a:t>по направлению вверх и под углом 45 градусов</a:t>
            </a:r>
          </a:p>
          <a:p>
            <a:pPr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</a:rPr>
              <a:t>Проверяйте надежность всех соединений</a:t>
            </a:r>
          </a:p>
          <a:p>
            <a:pPr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</a:rPr>
              <a:t>Всегда размещайте датчик </a:t>
            </a:r>
            <a:r>
              <a:rPr lang="en-US" sz="1200" dirty="0" smtClean="0">
                <a:solidFill>
                  <a:schemeClr val="tx1"/>
                </a:solidFill>
              </a:rPr>
              <a:t>D-lite </a:t>
            </a:r>
            <a:r>
              <a:rPr lang="ru-RU" sz="1200" dirty="0" smtClean="0">
                <a:solidFill>
                  <a:schemeClr val="tx1"/>
                </a:solidFill>
              </a:rPr>
              <a:t>между </a:t>
            </a:r>
          </a:p>
          <a:p>
            <a:pPr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       тепло-влагообменником и </a:t>
            </a:r>
            <a:r>
              <a:rPr lang="en-US" sz="1200" dirty="0" smtClean="0">
                <a:solidFill>
                  <a:schemeClr val="tx1"/>
                </a:solidFill>
              </a:rPr>
              <a:t>Y-</a:t>
            </a:r>
            <a:r>
              <a:rPr lang="ru-RU" sz="1200" dirty="0" smtClean="0">
                <a:solidFill>
                  <a:schemeClr val="tx1"/>
                </a:solidFill>
              </a:rPr>
              <a:t>образным переходником</a:t>
            </a:r>
          </a:p>
          <a:p>
            <a:pPr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</a:rPr>
              <a:t>Во влажных условиях используйте датчики </a:t>
            </a:r>
            <a:r>
              <a:rPr lang="en-US" sz="1200" dirty="0" smtClean="0">
                <a:solidFill>
                  <a:schemeClr val="tx1"/>
                </a:solidFill>
              </a:rPr>
              <a:t>D-lite</a:t>
            </a:r>
            <a:r>
              <a:rPr lang="en-US" sz="1200" dirty="0">
                <a:solidFill>
                  <a:schemeClr val="tx1"/>
                </a:solidFill>
              </a:rPr>
              <a:t>+ </a:t>
            </a:r>
            <a:r>
              <a:rPr lang="ru-RU" sz="1200" dirty="0" smtClean="0">
                <a:solidFill>
                  <a:schemeClr val="tx1"/>
                </a:solidFill>
              </a:rPr>
              <a:t>или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Pedi-lite</a:t>
            </a:r>
            <a:r>
              <a:rPr lang="en-US" sz="1200" dirty="0" smtClean="0">
                <a:solidFill>
                  <a:schemeClr val="tx1"/>
                </a:solidFill>
              </a:rPr>
              <a:t>+</a:t>
            </a:r>
            <a:endParaRPr lang="ru-RU" sz="12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</a:rPr>
              <a:t>При использовании небулайзера отсоедините </a:t>
            </a:r>
          </a:p>
          <a:p>
            <a:pPr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        тепло-влагообменник и датчик </a:t>
            </a:r>
            <a:r>
              <a:rPr lang="en-US" sz="1200" dirty="0" smtClean="0">
                <a:solidFill>
                  <a:schemeClr val="tx1"/>
                </a:solidFill>
              </a:rPr>
              <a:t>D</a:t>
            </a:r>
            <a:r>
              <a:rPr lang="ru-RU" sz="1200" dirty="0" smtClean="0">
                <a:solidFill>
                  <a:schemeClr val="tx1"/>
                </a:solidFill>
              </a:rPr>
              <a:t>-</a:t>
            </a:r>
            <a:r>
              <a:rPr lang="en-US" sz="1200" dirty="0" smtClean="0">
                <a:solidFill>
                  <a:schemeClr val="tx1"/>
                </a:solidFill>
              </a:rPr>
              <a:t>lite </a:t>
            </a:r>
            <a:r>
              <a:rPr lang="ru-RU" sz="1200" dirty="0" smtClean="0">
                <a:solidFill>
                  <a:schemeClr val="tx1"/>
                </a:solidFill>
              </a:rPr>
              <a:t>от пробоотборной        </a:t>
            </a:r>
          </a:p>
          <a:p>
            <a:pPr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        линии во время подачи лекарственных средств</a:t>
            </a:r>
            <a:endParaRPr lang="en-US" sz="1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116094" y="1409673"/>
            <a:ext cx="2577719" cy="276446"/>
          </a:xfrm>
          <a:prstGeom prst="round2Diag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Для бесперебойной работы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" r="14189"/>
          <a:stretch/>
        </p:blipFill>
        <p:spPr>
          <a:xfrm>
            <a:off x="5960015" y="1686140"/>
            <a:ext cx="2852197" cy="243019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14" y="4243237"/>
            <a:ext cx="2852197" cy="156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02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Пробоотборные линии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4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564" y="3447970"/>
            <a:ext cx="2946171" cy="294617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14" y="280988"/>
            <a:ext cx="7971254" cy="998537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Пробоотборные линии</a:t>
            </a:r>
            <a:r>
              <a:rPr lang="fi-FI" sz="3600" dirty="0"/>
              <a:t/>
            </a:r>
            <a:br>
              <a:rPr lang="fi-FI" sz="3600" dirty="0"/>
            </a:br>
            <a:r>
              <a:rPr lang="ru-RU" sz="2400" i="1" dirty="0" smtClean="0">
                <a:solidFill>
                  <a:schemeClr val="accent2"/>
                </a:solidFill>
              </a:rPr>
              <a:t>Специализированные пробоотборные линии</a:t>
            </a:r>
            <a:endParaRPr lang="en-US" sz="2400" i="1" dirty="0">
              <a:solidFill>
                <a:schemeClr val="accent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9004" y="1814071"/>
            <a:ext cx="7284986" cy="305031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Размеры оптимизированы для газовых мониторов </a:t>
            </a:r>
            <a:r>
              <a:rPr lang="en-US" sz="1600" dirty="0" smtClean="0">
                <a:solidFill>
                  <a:schemeClr val="tx1"/>
                </a:solidFill>
              </a:rPr>
              <a:t>GE Healthcare (</a:t>
            </a:r>
            <a:r>
              <a:rPr lang="ru-RU" sz="1600" dirty="0" smtClean="0">
                <a:solidFill>
                  <a:schemeClr val="tx1"/>
                </a:solidFill>
              </a:rPr>
              <a:t>внутренний диаметр имеет критическое значение</a:t>
            </a:r>
            <a:r>
              <a:rPr lang="en-US" sz="1600" dirty="0" smtClean="0">
                <a:solidFill>
                  <a:schemeClr val="tx1"/>
                </a:solidFill>
              </a:rPr>
              <a:t>).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endParaRPr lang="en-US" sz="16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Помогают проводить точные измерения и способствуют бесперебойной работе оборудования 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ru-RU" sz="1600" dirty="0" smtClean="0">
                <a:solidFill>
                  <a:schemeClr val="tx1"/>
                </a:solidFill>
              </a:rPr>
              <a:t>протестированы и одобрены для использования с аппаратами </a:t>
            </a:r>
            <a:r>
              <a:rPr lang="en-US" sz="1600" dirty="0" smtClean="0">
                <a:solidFill>
                  <a:schemeClr val="tx1"/>
                </a:solidFill>
              </a:rPr>
              <a:t>GE Healthcare).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Два вида материала для специализированного применения: 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Пробоотборные линии для анестезии из поливинилхлорида/полиэтилена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Пробоотборные линии </a:t>
            </a:r>
            <a:r>
              <a:rPr lang="en-US" sz="1400" dirty="0" smtClean="0">
                <a:solidFill>
                  <a:schemeClr val="tx1"/>
                </a:solidFill>
              </a:rPr>
              <a:t>CO2 </a:t>
            </a:r>
            <a:r>
              <a:rPr lang="ru-RU" sz="1400" dirty="0" smtClean="0">
                <a:solidFill>
                  <a:schemeClr val="tx1"/>
                </a:solidFill>
              </a:rPr>
              <a:t>из поливинилхлорида для интенсивной терапии</a:t>
            </a:r>
          </a:p>
          <a:p>
            <a:pPr lvl="1">
              <a:lnSpc>
                <a:spcPct val="80000"/>
              </a:lnSpc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Три варианта длины для стандартных и специальных ситуаций 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tx1"/>
                </a:solidFill>
              </a:rPr>
              <a:t>2 </a:t>
            </a:r>
            <a:r>
              <a:rPr lang="ru-RU" sz="1400" dirty="0">
                <a:solidFill>
                  <a:schemeClr val="tx1"/>
                </a:solidFill>
              </a:rPr>
              <a:t>м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для измерения газообмена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tx1"/>
                </a:solidFill>
              </a:rPr>
              <a:t>3 </a:t>
            </a:r>
            <a:r>
              <a:rPr lang="ru-RU" sz="1400" dirty="0">
                <a:solidFill>
                  <a:schemeClr val="tx1"/>
                </a:solidFill>
              </a:rPr>
              <a:t>м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для стандартных измерений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tx1"/>
                </a:solidFill>
              </a:rPr>
              <a:t>6 </a:t>
            </a:r>
            <a:r>
              <a:rPr lang="ru-RU" sz="1400" dirty="0" smtClean="0">
                <a:solidFill>
                  <a:schemeClr val="tx1"/>
                </a:solidFill>
              </a:rPr>
              <a:t>м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для МРТ-мониторинга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602275" y="1331436"/>
            <a:ext cx="6637739" cy="276446"/>
          </a:xfrm>
          <a:prstGeom prst="round2Diag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Почему мы рекомендуем использовать пробоотборные линии </a:t>
            </a:r>
            <a:r>
              <a:rPr lang="en-US" sz="1400" dirty="0" smtClean="0"/>
              <a:t>GE Healthcare?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50412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57" y="280988"/>
            <a:ext cx="7971254" cy="998537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Пробоотборные линии</a:t>
            </a:r>
            <a:r>
              <a:rPr lang="fi-FI" sz="2800" dirty="0"/>
              <a:t/>
            </a:r>
            <a:br>
              <a:rPr lang="fi-FI" sz="2800" dirty="0"/>
            </a:br>
            <a:r>
              <a:rPr lang="ru-RU" sz="1600" i="1" dirty="0" smtClean="0">
                <a:solidFill>
                  <a:schemeClr val="accent2"/>
                </a:solidFill>
              </a:rPr>
              <a:t>При анестезии используйте только пробоотборные линии </a:t>
            </a:r>
            <a:br>
              <a:rPr lang="ru-RU" sz="1600" i="1" dirty="0" smtClean="0">
                <a:solidFill>
                  <a:schemeClr val="accent2"/>
                </a:solidFill>
              </a:rPr>
            </a:br>
            <a:r>
              <a:rPr lang="ru-RU" sz="1600" i="1" dirty="0" smtClean="0">
                <a:solidFill>
                  <a:schemeClr val="accent2"/>
                </a:solidFill>
              </a:rPr>
              <a:t>из поливинилхлорида/полиэтилена</a:t>
            </a:r>
            <a:endParaRPr lang="en-US" sz="1600" i="1" dirty="0">
              <a:solidFill>
                <a:schemeClr val="accent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3824" y="1411867"/>
            <a:ext cx="4591611" cy="2867525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</a:rPr>
              <a:t>М</a:t>
            </a:r>
            <a:r>
              <a:rPr lang="ru-RU" sz="1200" dirty="0" smtClean="0">
                <a:solidFill>
                  <a:schemeClr val="tx1"/>
                </a:solidFill>
              </a:rPr>
              <a:t>атериал</a:t>
            </a:r>
            <a:r>
              <a:rPr lang="en-US" sz="1200" dirty="0" smtClean="0">
                <a:solidFill>
                  <a:schemeClr val="tx1"/>
                </a:solidFill>
              </a:rPr>
              <a:t>: </a:t>
            </a:r>
            <a:r>
              <a:rPr lang="ru-RU" sz="1200" dirty="0" smtClean="0">
                <a:solidFill>
                  <a:schemeClr val="tx1"/>
                </a:solidFill>
              </a:rPr>
              <a:t>соединение полиэтилена и поливинилхлорида</a:t>
            </a:r>
            <a:endParaRPr lang="en-US" sz="1200" dirty="0">
              <a:solidFill>
                <a:schemeClr val="tx1"/>
              </a:solidFill>
            </a:endParaRPr>
          </a:p>
          <a:p>
            <a:pPr marL="171450" lvl="1" indent="-17145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050" dirty="0" smtClean="0">
                <a:solidFill>
                  <a:schemeClr val="tx1"/>
                </a:solidFill>
              </a:rPr>
              <a:t>Полиэтилен предотвращает проникновение анестетика через стенки трубки</a:t>
            </a:r>
            <a:r>
              <a:rPr lang="en-US" sz="1050" dirty="0" smtClean="0">
                <a:solidFill>
                  <a:schemeClr val="tx1"/>
                </a:solidFill>
              </a:rPr>
              <a:t>.  (</a:t>
            </a:r>
            <a:r>
              <a:rPr lang="ru-RU" sz="1050" dirty="0" smtClean="0">
                <a:solidFill>
                  <a:schemeClr val="tx1"/>
                </a:solidFill>
              </a:rPr>
              <a:t>Пластификатор в поливинилхлориде может растворяться под действием анестетика, поэтому полиэтилен используется как внутренний материал) </a:t>
            </a:r>
          </a:p>
          <a:p>
            <a:pPr marL="171450" lvl="1" indent="-17145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050" dirty="0" smtClean="0">
                <a:solidFill>
                  <a:schemeClr val="tx1"/>
                </a:solidFill>
              </a:rPr>
              <a:t>Поливинилхлорид обеспечивает гибкость и предотвращает перекручивание</a:t>
            </a:r>
            <a:endParaRPr lang="en-US" sz="1050" dirty="0" smtClean="0">
              <a:solidFill>
                <a:schemeClr val="tx1"/>
              </a:solidFill>
            </a:endParaRPr>
          </a:p>
          <a:p>
            <a:pPr marL="171450" indent="-171450">
              <a:spcBef>
                <a:spcPts val="0"/>
              </a:spcBef>
              <a:buFont typeface="Wingdings" pitchFamily="2" charset="2"/>
              <a:buChar char="ü"/>
            </a:pPr>
            <a:endParaRPr lang="en-US" sz="1050" dirty="0" smtClean="0">
              <a:solidFill>
                <a:schemeClr val="tx1"/>
              </a:solidFill>
            </a:endParaRPr>
          </a:p>
          <a:p>
            <a:pPr marL="171450" indent="-171450">
              <a:spcBef>
                <a:spcPts val="0"/>
              </a:spcBef>
              <a:buFont typeface="Wingdings" pitchFamily="2" charset="2"/>
              <a:buChar char="ü"/>
            </a:pPr>
            <a:r>
              <a:rPr lang="en-US" sz="1050" dirty="0" smtClean="0">
                <a:solidFill>
                  <a:schemeClr val="tx1"/>
                </a:solidFill>
              </a:rPr>
              <a:t>73318-HEL</a:t>
            </a:r>
            <a:r>
              <a:rPr lang="en-US" sz="1050" dirty="0">
                <a:solidFill>
                  <a:schemeClr val="tx1"/>
                </a:solidFill>
              </a:rPr>
              <a:t>, </a:t>
            </a:r>
            <a:r>
              <a:rPr lang="ru-RU" sz="1050" dirty="0" smtClean="0">
                <a:solidFill>
                  <a:schemeClr val="tx1"/>
                </a:solidFill>
              </a:rPr>
              <a:t>Одноразовая пробоотборная линия, длина 2 м </a:t>
            </a:r>
          </a:p>
          <a:p>
            <a:pPr marL="171450" indent="-171450">
              <a:spcBef>
                <a:spcPts val="0"/>
              </a:spcBef>
              <a:buFont typeface="Wingdings" pitchFamily="2" charset="2"/>
              <a:buChar char="ü"/>
            </a:pPr>
            <a:r>
              <a:rPr lang="en-US" sz="1050" dirty="0" smtClean="0">
                <a:solidFill>
                  <a:schemeClr val="tx1"/>
                </a:solidFill>
              </a:rPr>
              <a:t>73319-HEL</a:t>
            </a:r>
            <a:r>
              <a:rPr lang="en-US" sz="1050" dirty="0">
                <a:solidFill>
                  <a:schemeClr val="tx1"/>
                </a:solidFill>
              </a:rPr>
              <a:t>, </a:t>
            </a:r>
            <a:r>
              <a:rPr lang="ru-RU" sz="1050" dirty="0">
                <a:solidFill>
                  <a:schemeClr val="tx1"/>
                </a:solidFill>
              </a:rPr>
              <a:t>Одноразовая пробоотборная линия, длина </a:t>
            </a:r>
            <a:r>
              <a:rPr lang="ru-RU" sz="1050" dirty="0" smtClean="0">
                <a:solidFill>
                  <a:schemeClr val="tx1"/>
                </a:solidFill>
              </a:rPr>
              <a:t>3 </a:t>
            </a:r>
            <a:r>
              <a:rPr lang="ru-RU" sz="1050" dirty="0">
                <a:solidFill>
                  <a:schemeClr val="tx1"/>
                </a:solidFill>
              </a:rPr>
              <a:t>м </a:t>
            </a:r>
            <a:endParaRPr lang="ru-RU" sz="1050" dirty="0" smtClean="0">
              <a:solidFill>
                <a:schemeClr val="tx1"/>
              </a:solidFill>
            </a:endParaRPr>
          </a:p>
          <a:p>
            <a:pPr marL="171450" indent="-171450">
              <a:spcBef>
                <a:spcPts val="0"/>
              </a:spcBef>
              <a:buFont typeface="Wingdings" pitchFamily="2" charset="2"/>
              <a:buChar char="ü"/>
            </a:pPr>
            <a:r>
              <a:rPr lang="en-US" sz="1050" dirty="0" smtClean="0">
                <a:solidFill>
                  <a:schemeClr val="tx1"/>
                </a:solidFill>
              </a:rPr>
              <a:t>73306</a:t>
            </a:r>
            <a:r>
              <a:rPr lang="en-US" sz="1050" dirty="0">
                <a:solidFill>
                  <a:schemeClr val="tx1"/>
                </a:solidFill>
              </a:rPr>
              <a:t>, </a:t>
            </a:r>
            <a:r>
              <a:rPr lang="ru-RU" sz="1050" dirty="0">
                <a:solidFill>
                  <a:schemeClr val="tx1"/>
                </a:solidFill>
              </a:rPr>
              <a:t>Одноразовая пробоотборная линия, длина </a:t>
            </a:r>
            <a:r>
              <a:rPr lang="ru-RU" sz="1050" dirty="0" smtClean="0">
                <a:solidFill>
                  <a:schemeClr val="tx1"/>
                </a:solidFill>
              </a:rPr>
              <a:t>6 </a:t>
            </a:r>
            <a:r>
              <a:rPr lang="ru-RU" sz="1050" dirty="0">
                <a:solidFill>
                  <a:schemeClr val="tx1"/>
                </a:solidFill>
              </a:rPr>
              <a:t>м </a:t>
            </a:r>
            <a:r>
              <a:rPr lang="en-US" sz="900" dirty="0" smtClean="0">
                <a:solidFill>
                  <a:schemeClr val="tx1"/>
                </a:solidFill>
              </a:rPr>
              <a:t>– </a:t>
            </a:r>
            <a:r>
              <a:rPr lang="ru-RU" sz="900" dirty="0" smtClean="0">
                <a:solidFill>
                  <a:schemeClr val="tx1"/>
                </a:solidFill>
              </a:rPr>
              <a:t>Для МРТ-мониторинга</a:t>
            </a:r>
            <a:endParaRPr lang="en-US" sz="105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0"/>
              </a:spcBef>
              <a:buFont typeface="Wingdings" pitchFamily="2" charset="2"/>
              <a:buChar char="ü"/>
            </a:pPr>
            <a:r>
              <a:rPr lang="en-US" sz="1050" dirty="0">
                <a:solidFill>
                  <a:schemeClr val="tx1"/>
                </a:solidFill>
              </a:rPr>
              <a:t>733170, </a:t>
            </a:r>
            <a:r>
              <a:rPr lang="ru-RU" sz="1050" dirty="0">
                <a:solidFill>
                  <a:schemeClr val="tx1"/>
                </a:solidFill>
              </a:rPr>
              <a:t>Одноразовая пробоотборная </a:t>
            </a:r>
            <a:r>
              <a:rPr lang="ru-RU" sz="1050" dirty="0" smtClean="0">
                <a:solidFill>
                  <a:schemeClr val="tx1"/>
                </a:solidFill>
              </a:rPr>
              <a:t>линия с угловым коннектором, </a:t>
            </a:r>
            <a:r>
              <a:rPr lang="ru-RU" sz="1050" dirty="0">
                <a:solidFill>
                  <a:schemeClr val="tx1"/>
                </a:solidFill>
              </a:rPr>
              <a:t>длина 3 м </a:t>
            </a:r>
            <a:r>
              <a:rPr lang="en-US" sz="900" dirty="0" smtClean="0">
                <a:solidFill>
                  <a:schemeClr val="tx1"/>
                </a:solidFill>
              </a:rPr>
              <a:t>– </a:t>
            </a:r>
            <a:r>
              <a:rPr lang="ru-RU" sz="900" dirty="0" smtClean="0">
                <a:solidFill>
                  <a:schemeClr val="tx1"/>
                </a:solidFill>
              </a:rPr>
              <a:t>Для использования с датчиками </a:t>
            </a:r>
            <a:r>
              <a:rPr lang="en-US" sz="900" dirty="0" smtClean="0">
                <a:solidFill>
                  <a:schemeClr val="tx1"/>
                </a:solidFill>
              </a:rPr>
              <a:t>D-lite </a:t>
            </a:r>
            <a:r>
              <a:rPr lang="en-US" sz="900" dirty="0">
                <a:solidFill>
                  <a:schemeClr val="tx1"/>
                </a:solidFill>
              </a:rPr>
              <a:t>/ </a:t>
            </a:r>
            <a:r>
              <a:rPr lang="en-US" sz="900" dirty="0" smtClean="0">
                <a:solidFill>
                  <a:schemeClr val="tx1"/>
                </a:solidFill>
              </a:rPr>
              <a:t>Pedi-lite</a:t>
            </a:r>
            <a:endParaRPr lang="fi-FI" sz="1800" dirty="0">
              <a:solidFill>
                <a:schemeClr val="tx1"/>
              </a:solidFill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927894" y="1116230"/>
            <a:ext cx="2792459" cy="276446"/>
          </a:xfrm>
          <a:prstGeom prst="round2Diag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/>
              <a:t>Пробоотборные линии для анестезии</a:t>
            </a:r>
            <a:endParaRPr lang="fi-FI" sz="1200" dirty="0"/>
          </a:p>
        </p:txBody>
      </p:sp>
      <p:sp>
        <p:nvSpPr>
          <p:cNvPr id="26" name="Rounded Rectangle 25"/>
          <p:cNvSpPr/>
          <p:nvPr/>
        </p:nvSpPr>
        <p:spPr>
          <a:xfrm>
            <a:off x="4805083" y="1410120"/>
            <a:ext cx="4224618" cy="286927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Материал</a:t>
            </a:r>
            <a:r>
              <a:rPr lang="en-US" sz="1200" dirty="0" smtClean="0">
                <a:solidFill>
                  <a:schemeClr val="tx1"/>
                </a:solidFill>
              </a:rPr>
              <a:t>: </a:t>
            </a:r>
            <a:r>
              <a:rPr lang="ru-RU" sz="1200" dirty="0" smtClean="0">
                <a:solidFill>
                  <a:schemeClr val="tx1"/>
                </a:solidFill>
              </a:rPr>
              <a:t>поливинилхлорид</a:t>
            </a:r>
            <a:endParaRPr lang="en-US" sz="1200" dirty="0">
              <a:solidFill>
                <a:schemeClr val="tx1"/>
              </a:solidFill>
            </a:endParaRPr>
          </a:p>
          <a:p>
            <a:pPr marL="171450" lvl="1" indent="-1714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050" dirty="0" smtClean="0">
                <a:solidFill>
                  <a:schemeClr val="tx1"/>
                </a:solidFill>
              </a:rPr>
              <a:t>Поливинилхлорид – удобный и эффективный с точки зрения затрат материал для линий отбора проб </a:t>
            </a:r>
            <a:r>
              <a:rPr lang="en-US" sz="1050" dirty="0" smtClean="0">
                <a:solidFill>
                  <a:schemeClr val="tx1"/>
                </a:solidFill>
              </a:rPr>
              <a:t>CO</a:t>
            </a:r>
            <a:r>
              <a:rPr lang="en-US" sz="1050" baseline="-25000" dirty="0" smtClean="0">
                <a:solidFill>
                  <a:schemeClr val="tx1"/>
                </a:solidFill>
              </a:rPr>
              <a:t>2</a:t>
            </a:r>
            <a:r>
              <a:rPr lang="en-US" sz="1050" dirty="0">
                <a:solidFill>
                  <a:schemeClr val="tx1"/>
                </a:solidFill>
              </a:rPr>
              <a:t>, O</a:t>
            </a:r>
            <a:r>
              <a:rPr lang="en-US" sz="1050" baseline="-25000" dirty="0">
                <a:solidFill>
                  <a:schemeClr val="tx1"/>
                </a:solidFill>
              </a:rPr>
              <a:t>2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ru-RU" sz="1050" dirty="0" smtClean="0">
                <a:solidFill>
                  <a:schemeClr val="tx1"/>
                </a:solidFill>
              </a:rPr>
              <a:t>и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>
                <a:solidFill>
                  <a:schemeClr val="tx1"/>
                </a:solidFill>
              </a:rPr>
              <a:t>N</a:t>
            </a:r>
            <a:r>
              <a:rPr lang="en-US" sz="1050" baseline="-25000" dirty="0">
                <a:solidFill>
                  <a:schemeClr val="tx1"/>
                </a:solidFill>
              </a:rPr>
              <a:t>2</a:t>
            </a:r>
            <a:r>
              <a:rPr lang="en-US" sz="1050" dirty="0">
                <a:solidFill>
                  <a:schemeClr val="tx1"/>
                </a:solidFill>
              </a:rPr>
              <a:t>O </a:t>
            </a:r>
            <a:r>
              <a:rPr lang="en-US" sz="1050" dirty="0" smtClean="0">
                <a:solidFill>
                  <a:schemeClr val="tx1"/>
                </a:solidFill>
              </a:rPr>
              <a:t>(</a:t>
            </a:r>
            <a:r>
              <a:rPr lang="ru-RU" sz="1050" dirty="0" smtClean="0">
                <a:solidFill>
                  <a:schemeClr val="tx1"/>
                </a:solidFill>
              </a:rPr>
              <a:t>широко используется в отделениях интенсивной терапии, палатах пробуждения, отделениях скорой помощи)</a:t>
            </a:r>
            <a:r>
              <a:rPr lang="ru-RU" sz="1050" dirty="0">
                <a:solidFill>
                  <a:schemeClr val="tx1"/>
                </a:solidFill>
              </a:rPr>
              <a:t>.</a:t>
            </a:r>
            <a:endParaRPr lang="en-US" sz="105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Зелёный идентификатор в пробоотборных линиях </a:t>
            </a:r>
            <a:r>
              <a:rPr lang="en-US" sz="1200" dirty="0" smtClean="0">
                <a:solidFill>
                  <a:schemeClr val="tx1"/>
                </a:solidFill>
              </a:rPr>
              <a:t>CO</a:t>
            </a:r>
            <a:r>
              <a:rPr lang="en-US" sz="1200" baseline="-25000" dirty="0" smtClean="0">
                <a:solidFill>
                  <a:schemeClr val="tx1"/>
                </a:solidFill>
              </a:rPr>
              <a:t>2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171450" lvl="1" indent="-17145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050" dirty="0" smtClean="0">
                <a:solidFill>
                  <a:schemeClr val="tx1"/>
                </a:solidFill>
              </a:rPr>
              <a:t>Помогает отличить линии </a:t>
            </a:r>
            <a:r>
              <a:rPr lang="en-US" sz="1050" dirty="0" smtClean="0">
                <a:solidFill>
                  <a:schemeClr val="tx1"/>
                </a:solidFill>
              </a:rPr>
              <a:t>CO</a:t>
            </a:r>
            <a:r>
              <a:rPr lang="en-US" sz="1050" baseline="-25000" dirty="0" smtClean="0">
                <a:solidFill>
                  <a:schemeClr val="tx1"/>
                </a:solidFill>
              </a:rPr>
              <a:t>2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smtClean="0">
                <a:solidFill>
                  <a:schemeClr val="tx1"/>
                </a:solidFill>
              </a:rPr>
              <a:t>от пробоотборных линий для анестезии</a:t>
            </a:r>
          </a:p>
          <a:p>
            <a:pPr marL="171450" lvl="1" indent="-171450">
              <a:spcBef>
                <a:spcPts val="0"/>
              </a:spcBef>
              <a:buFont typeface="Wingdings" pitchFamily="2" charset="2"/>
              <a:buChar char="ü"/>
            </a:pPr>
            <a:endParaRPr lang="en-US" sz="1050" dirty="0" smtClean="0">
              <a:solidFill>
                <a:schemeClr val="tx1"/>
              </a:solidFill>
              <a:cs typeface="Arial" charset="0"/>
            </a:endParaRPr>
          </a:p>
          <a:p>
            <a:pPr marL="55563" indent="-171450">
              <a:spcBef>
                <a:spcPts val="0"/>
              </a:spcBef>
              <a:buFont typeface="Wingdings" pitchFamily="2" charset="2"/>
              <a:buChar char="ü"/>
            </a:pPr>
            <a:r>
              <a:rPr lang="en-US" sz="1050" dirty="0" smtClean="0">
                <a:solidFill>
                  <a:schemeClr val="tx1"/>
                </a:solidFill>
              </a:rPr>
              <a:t>733162-HEL</a:t>
            </a:r>
            <a:r>
              <a:rPr lang="en-US" sz="1050" dirty="0">
                <a:solidFill>
                  <a:schemeClr val="tx1"/>
                </a:solidFill>
              </a:rPr>
              <a:t>, </a:t>
            </a:r>
            <a:r>
              <a:rPr lang="ru-RU" sz="1050" dirty="0" smtClean="0">
                <a:solidFill>
                  <a:schemeClr val="tx1"/>
                </a:solidFill>
              </a:rPr>
              <a:t>Одноразовая пробоотборная линия </a:t>
            </a:r>
            <a:r>
              <a:rPr lang="en-US" sz="1050" dirty="0" smtClean="0">
                <a:solidFill>
                  <a:schemeClr val="tx1"/>
                </a:solidFill>
              </a:rPr>
              <a:t>CO2,</a:t>
            </a:r>
            <a:endParaRPr lang="en-US" sz="105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050" dirty="0" smtClean="0">
                <a:solidFill>
                  <a:schemeClr val="tx1"/>
                </a:solidFill>
              </a:rPr>
              <a:t>      </a:t>
            </a:r>
            <a:r>
              <a:rPr lang="ru-RU" sz="1050" dirty="0" smtClean="0">
                <a:solidFill>
                  <a:schemeClr val="tx1"/>
                </a:solidFill>
              </a:rPr>
              <a:t>длина</a:t>
            </a:r>
            <a:r>
              <a:rPr lang="en-US" sz="1050" dirty="0" smtClean="0">
                <a:solidFill>
                  <a:schemeClr val="tx1"/>
                </a:solidFill>
              </a:rPr>
              <a:t> 2</a:t>
            </a:r>
            <a:r>
              <a:rPr lang="ru-RU" sz="1050" dirty="0" smtClean="0">
                <a:solidFill>
                  <a:schemeClr val="tx1"/>
                </a:solidFill>
              </a:rPr>
              <a:t> м</a:t>
            </a:r>
            <a:endParaRPr lang="en-US" sz="1050" dirty="0">
              <a:solidFill>
                <a:schemeClr val="tx1"/>
              </a:solidFill>
            </a:endParaRPr>
          </a:p>
          <a:p>
            <a:pPr marL="55563" indent="-171450">
              <a:spcBef>
                <a:spcPts val="0"/>
              </a:spcBef>
              <a:buFont typeface="Wingdings" pitchFamily="2" charset="2"/>
              <a:buChar char="ü"/>
            </a:pPr>
            <a:r>
              <a:rPr lang="en-US" sz="1050" dirty="0">
                <a:solidFill>
                  <a:schemeClr val="tx1"/>
                </a:solidFill>
              </a:rPr>
              <a:t>733163, </a:t>
            </a:r>
            <a:r>
              <a:rPr lang="ru-RU" sz="1050" dirty="0">
                <a:solidFill>
                  <a:schemeClr val="tx1"/>
                </a:solidFill>
              </a:rPr>
              <a:t>Одноразовая пробоотборная линия </a:t>
            </a:r>
            <a:r>
              <a:rPr lang="en-US" sz="1050" dirty="0">
                <a:solidFill>
                  <a:schemeClr val="tx1"/>
                </a:solidFill>
              </a:rPr>
              <a:t>CO2,</a:t>
            </a:r>
            <a:r>
              <a:rPr lang="ru-RU" sz="1050" dirty="0">
                <a:solidFill>
                  <a:schemeClr val="tx1"/>
                </a:solidFill>
              </a:rPr>
              <a:t> длина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ru-RU" sz="1050" dirty="0" smtClean="0">
                <a:solidFill>
                  <a:schemeClr val="tx1"/>
                </a:solidFill>
              </a:rPr>
              <a:t>3 </a:t>
            </a:r>
            <a:r>
              <a:rPr lang="ru-RU" sz="1050" dirty="0">
                <a:solidFill>
                  <a:schemeClr val="tx1"/>
                </a:solidFill>
              </a:rPr>
              <a:t>м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5820155" y="1135421"/>
            <a:ext cx="2107472" cy="276446"/>
          </a:xfrm>
          <a:prstGeom prst="round2Diag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/>
              <a:t>Пробоотборные линии </a:t>
            </a:r>
            <a:r>
              <a:rPr lang="en-US" sz="1200" dirty="0" smtClean="0"/>
              <a:t>CO</a:t>
            </a:r>
            <a:r>
              <a:rPr lang="en-US" sz="1200" baseline="-25000" dirty="0" smtClean="0"/>
              <a:t>2</a:t>
            </a:r>
            <a:endParaRPr lang="fi-FI" sz="1200" dirty="0"/>
          </a:p>
        </p:txBody>
      </p:sp>
      <p:pic>
        <p:nvPicPr>
          <p:cNvPr id="9" name="Pictur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35" y="4423602"/>
            <a:ext cx="2556642" cy="160817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477" y="4423602"/>
            <a:ext cx="2556642" cy="160817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944" y="4423602"/>
            <a:ext cx="2556642" cy="16081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559" y="604781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73318-HEL, 73319-HEL, </a:t>
            </a:r>
            <a:r>
              <a:rPr lang="en-US" sz="1000" dirty="0" smtClean="0"/>
              <a:t>73306</a:t>
            </a:r>
            <a:endParaRPr lang="fi-FI" sz="1000" dirty="0"/>
          </a:p>
        </p:txBody>
      </p:sp>
      <p:sp>
        <p:nvSpPr>
          <p:cNvPr id="4" name="Rectangle 3"/>
          <p:cNvSpPr/>
          <p:nvPr/>
        </p:nvSpPr>
        <p:spPr>
          <a:xfrm>
            <a:off x="3365477" y="6047820"/>
            <a:ext cx="11192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8004383, 733170</a:t>
            </a:r>
            <a:endParaRPr lang="fi-FI" sz="1000" dirty="0"/>
          </a:p>
        </p:txBody>
      </p:sp>
      <p:sp>
        <p:nvSpPr>
          <p:cNvPr id="5" name="Rectangle 4"/>
          <p:cNvSpPr/>
          <p:nvPr/>
        </p:nvSpPr>
        <p:spPr>
          <a:xfrm>
            <a:off x="6049944" y="6047820"/>
            <a:ext cx="13099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733162-HEL, 733163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63961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Адаптеры воздушных линий, назальные пробоотборные линии, назальные канюли и линии сброса отработанных газов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4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О водяных ловушках </a:t>
            </a:r>
            <a:r>
              <a:rPr lang="en-US" sz="3600" dirty="0" smtClean="0">
                <a:solidFill>
                  <a:schemeClr val="tx1"/>
                </a:solidFill>
              </a:rPr>
              <a:t>GE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8881" y="1582071"/>
            <a:ext cx="7955519" cy="9510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Патентованные водяные ловушки </a:t>
            </a:r>
            <a:r>
              <a:rPr lang="en-US" sz="1600" dirty="0" smtClean="0">
                <a:solidFill>
                  <a:schemeClr val="tx1"/>
                </a:solidFill>
              </a:rPr>
              <a:t>D-fend, D-fend Pro </a:t>
            </a:r>
            <a:r>
              <a:rPr lang="ru-RU" sz="1600" dirty="0" smtClean="0">
                <a:solidFill>
                  <a:schemeClr val="tx1"/>
                </a:solidFill>
              </a:rPr>
              <a:t>и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D-fend </a:t>
            </a:r>
            <a:r>
              <a:rPr lang="ru-RU" sz="1600" dirty="0" smtClean="0">
                <a:solidFill>
                  <a:schemeClr val="tx1"/>
                </a:solidFill>
              </a:rPr>
              <a:t>мини защищают газовый модуль от загрязнения микроорганизмами, влаги и секреций.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8881" y="3042528"/>
            <a:ext cx="7955519" cy="1028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Образцы проб газов забираются у пациента и проходят через водяную ловушку в модуля для анализа. Водяная ловушка задерживает бактерии, вирусы, воду и слизь, предотвращая </a:t>
            </a:r>
            <a:r>
              <a:rPr lang="ru-RU" sz="1600" dirty="0">
                <a:solidFill>
                  <a:schemeClr val="tx1"/>
                </a:solidFill>
              </a:rPr>
              <a:t>таким образом их </a:t>
            </a:r>
            <a:r>
              <a:rPr lang="ru-RU" sz="1600" dirty="0" smtClean="0">
                <a:solidFill>
                  <a:schemeClr val="tx1"/>
                </a:solidFill>
              </a:rPr>
              <a:t>попадание в монитор.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78881" y="4505054"/>
            <a:ext cx="7955519" cy="12988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Водяные ловушки существуют в двух вариантах: для использования при анестезии и при реанимации и интенсивной терапии.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Корректное размещение водяных ловушек критично важно для защиты датчиков внутри модуля и обеспечения точного и непрерывного газового мониторинга.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802392" y="1301452"/>
            <a:ext cx="2556444" cy="276446"/>
          </a:xfrm>
          <a:prstGeom prst="round2Diag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</a:rPr>
              <a:t>Что это</a:t>
            </a:r>
            <a:r>
              <a:rPr lang="en-US" sz="1600" dirty="0" smtClean="0">
                <a:solidFill>
                  <a:schemeClr val="bg1"/>
                </a:solidFill>
              </a:rPr>
              <a:t>?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802392" y="2766082"/>
            <a:ext cx="2556444" cy="276446"/>
          </a:xfrm>
          <a:prstGeom prst="round2Diag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</a:rPr>
              <a:t>Принцип действия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802392" y="4228608"/>
            <a:ext cx="2556444" cy="276446"/>
          </a:xfrm>
          <a:prstGeom prst="round2Diag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</a:rPr>
              <a:t>Области применения</a:t>
            </a:r>
            <a:endParaRPr lang="fi-FI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0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14" y="280988"/>
            <a:ext cx="7971254" cy="998537"/>
          </a:xfrm>
        </p:spPr>
        <p:txBody>
          <a:bodyPr/>
          <a:lstStyle/>
          <a:p>
            <a:r>
              <a:rPr lang="ru-RU" sz="3200" dirty="0"/>
              <a:t>Адаптеры воздушных линий</a:t>
            </a:r>
            <a:r>
              <a:rPr lang="fi-FI" sz="3600" dirty="0"/>
              <a:t/>
            </a:r>
            <a:br>
              <a:rPr lang="fi-FI" sz="3600" dirty="0"/>
            </a:br>
            <a:r>
              <a:rPr lang="ru-RU" sz="2000" i="1" dirty="0" smtClean="0">
                <a:solidFill>
                  <a:schemeClr val="accent2"/>
                </a:solidFill>
              </a:rPr>
              <a:t>Одноразовые адаптеры воздушных линий</a:t>
            </a:r>
            <a:endParaRPr lang="en-US" sz="2000" i="1" dirty="0">
              <a:solidFill>
                <a:schemeClr val="accent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330" y="1380141"/>
            <a:ext cx="5376813" cy="552024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spcBef>
                <a:spcPts val="0"/>
              </a:spcBef>
              <a:buFont typeface="Wingdings" pitchFamily="2" charset="2"/>
              <a:buChar char="ü"/>
            </a:pPr>
            <a:r>
              <a:rPr lang="en-US" sz="1200" dirty="0" smtClean="0">
                <a:solidFill>
                  <a:schemeClr val="tx1"/>
                </a:solidFill>
              </a:rPr>
              <a:t>73385-HEL, </a:t>
            </a:r>
            <a:r>
              <a:rPr lang="ru-RU" sz="1200" dirty="0" smtClean="0">
                <a:solidFill>
                  <a:schemeClr val="tx1"/>
                </a:solidFill>
              </a:rPr>
              <a:t>Одноразовый прямой </a:t>
            </a:r>
            <a:r>
              <a:rPr lang="en-US" sz="1200" dirty="0" smtClean="0">
                <a:solidFill>
                  <a:schemeClr val="tx1"/>
                </a:solidFill>
              </a:rPr>
              <a:t>T-</a:t>
            </a:r>
            <a:r>
              <a:rPr lang="ru-RU" sz="1200" dirty="0" smtClean="0">
                <a:solidFill>
                  <a:schemeClr val="tx1"/>
                </a:solidFill>
              </a:rPr>
              <a:t>образный адаптер</a:t>
            </a:r>
          </a:p>
          <a:p>
            <a:pPr lvl="1">
              <a:spcBef>
                <a:spcPts val="0"/>
              </a:spcBef>
            </a:pPr>
            <a:r>
              <a:rPr lang="ru-RU" sz="1100" dirty="0" smtClean="0">
                <a:solidFill>
                  <a:schemeClr val="accent2"/>
                </a:solidFill>
              </a:rPr>
              <a:t>22 </a:t>
            </a:r>
            <a:r>
              <a:rPr lang="ru-RU" sz="1100" dirty="0" smtClean="0">
                <a:solidFill>
                  <a:schemeClr val="accent2"/>
                </a:solidFill>
              </a:rPr>
              <a:t>мм «папа»/15 мм «мама» – 15 мм «папа»</a:t>
            </a:r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711820" y="1097279"/>
            <a:ext cx="2243913" cy="276446"/>
          </a:xfrm>
          <a:prstGeom prst="round2Diag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/>
              <a:t>Прямой</a:t>
            </a:r>
            <a:r>
              <a:rPr lang="en-US" sz="1200" dirty="0" smtClean="0"/>
              <a:t> T</a:t>
            </a:r>
            <a:r>
              <a:rPr lang="ru-RU" sz="1200" dirty="0" smtClean="0"/>
              <a:t>-образный адаптер</a:t>
            </a:r>
            <a:endParaRPr lang="en-US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300567" y="2345081"/>
            <a:ext cx="5376813" cy="578679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spcBef>
                <a:spcPts val="0"/>
              </a:spcBef>
              <a:buFont typeface="Wingdings" pitchFamily="2" charset="2"/>
              <a:buChar char="ü"/>
            </a:pPr>
            <a:r>
              <a:rPr lang="en-US" sz="1200" dirty="0" smtClean="0">
                <a:solidFill>
                  <a:schemeClr val="tx1"/>
                </a:solidFill>
              </a:rPr>
              <a:t>73386-HEL, </a:t>
            </a:r>
            <a:r>
              <a:rPr lang="ru-RU" sz="1200" dirty="0" smtClean="0">
                <a:solidFill>
                  <a:schemeClr val="tx1"/>
                </a:solidFill>
              </a:rPr>
              <a:t>Одноразовый угловой адаптер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457200" lvl="2">
              <a:spcBef>
                <a:spcPts val="0"/>
              </a:spcBef>
            </a:pPr>
            <a:r>
              <a:rPr lang="en-US" sz="1100" dirty="0" smtClean="0">
                <a:solidFill>
                  <a:schemeClr val="accent2"/>
                </a:solidFill>
              </a:rPr>
              <a:t>22 </a:t>
            </a:r>
            <a:r>
              <a:rPr lang="ru-RU" sz="1100" dirty="0" smtClean="0">
                <a:solidFill>
                  <a:schemeClr val="accent2"/>
                </a:solidFill>
              </a:rPr>
              <a:t>мм</a:t>
            </a:r>
            <a:r>
              <a:rPr lang="en-US" sz="1100" dirty="0" smtClean="0">
                <a:solidFill>
                  <a:schemeClr val="accent2"/>
                </a:solidFill>
              </a:rPr>
              <a:t> </a:t>
            </a:r>
            <a:r>
              <a:rPr lang="ru-RU" sz="1100" dirty="0" smtClean="0">
                <a:solidFill>
                  <a:schemeClr val="accent2"/>
                </a:solidFill>
              </a:rPr>
              <a:t>«папа»</a:t>
            </a:r>
            <a:r>
              <a:rPr lang="en-US" sz="1100" dirty="0" smtClean="0">
                <a:solidFill>
                  <a:schemeClr val="accent2"/>
                </a:solidFill>
              </a:rPr>
              <a:t>/15</a:t>
            </a:r>
            <a:r>
              <a:rPr lang="ru-RU" sz="1100" dirty="0" smtClean="0">
                <a:solidFill>
                  <a:schemeClr val="accent2"/>
                </a:solidFill>
              </a:rPr>
              <a:t>мм</a:t>
            </a:r>
            <a:r>
              <a:rPr lang="en-US" sz="1100" dirty="0" smtClean="0">
                <a:solidFill>
                  <a:schemeClr val="accent2"/>
                </a:solidFill>
              </a:rPr>
              <a:t> </a:t>
            </a:r>
            <a:r>
              <a:rPr lang="ru-RU" sz="1100" dirty="0" smtClean="0">
                <a:solidFill>
                  <a:schemeClr val="accent2"/>
                </a:solidFill>
              </a:rPr>
              <a:t>«мама»</a:t>
            </a:r>
            <a:r>
              <a:rPr lang="en-US" sz="1100" dirty="0" smtClean="0">
                <a:solidFill>
                  <a:schemeClr val="accent2"/>
                </a:solidFill>
              </a:rPr>
              <a:t> </a:t>
            </a:r>
            <a:r>
              <a:rPr lang="en-US" sz="1100" dirty="0">
                <a:solidFill>
                  <a:schemeClr val="accent2"/>
                </a:solidFill>
              </a:rPr>
              <a:t>– 15 </a:t>
            </a:r>
            <a:r>
              <a:rPr lang="ru-RU" sz="1100" dirty="0" smtClean="0">
                <a:solidFill>
                  <a:schemeClr val="accent2"/>
                </a:solidFill>
              </a:rPr>
              <a:t>мм</a:t>
            </a:r>
            <a:r>
              <a:rPr lang="en-US" sz="1100" dirty="0" smtClean="0">
                <a:solidFill>
                  <a:schemeClr val="accent2"/>
                </a:solidFill>
              </a:rPr>
              <a:t> </a:t>
            </a:r>
            <a:r>
              <a:rPr lang="ru-RU" sz="1100" dirty="0" smtClean="0">
                <a:solidFill>
                  <a:schemeClr val="accent2"/>
                </a:solidFill>
              </a:rPr>
              <a:t>«папа»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711824" y="2067600"/>
            <a:ext cx="2243913" cy="276446"/>
          </a:xfrm>
          <a:prstGeom prst="round2Diag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Угловой адаптер</a:t>
            </a:r>
            <a:endParaRPr lang="en-US" sz="1600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267328" y="3334823"/>
            <a:ext cx="6276907" cy="2698424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sz="1050" dirty="0" smtClean="0">
                <a:solidFill>
                  <a:schemeClr val="tx1"/>
                </a:solidFill>
              </a:rPr>
              <a:t>Для эндотрахеальных трубок с внутренним диаметром </a:t>
            </a:r>
            <a:r>
              <a:rPr lang="en-US" sz="1050" dirty="0" smtClean="0">
                <a:solidFill>
                  <a:schemeClr val="tx1"/>
                </a:solidFill>
              </a:rPr>
              <a:t>2.5</a:t>
            </a:r>
            <a:r>
              <a:rPr lang="ru-RU" sz="1050" dirty="0" smtClean="0">
                <a:solidFill>
                  <a:schemeClr val="tx1"/>
                </a:solidFill>
              </a:rPr>
              <a:t> мм </a:t>
            </a:r>
            <a:r>
              <a:rPr lang="en-US" sz="1050" dirty="0" smtClean="0">
                <a:solidFill>
                  <a:schemeClr val="tx1"/>
                </a:solidFill>
              </a:rPr>
              <a:t>-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smtClean="0">
                <a:solidFill>
                  <a:schemeClr val="tx1"/>
                </a:solidFill>
              </a:rPr>
              <a:t>5.0</a:t>
            </a:r>
            <a:r>
              <a:rPr lang="ru-RU" sz="1050" dirty="0" smtClean="0">
                <a:solidFill>
                  <a:schemeClr val="tx1"/>
                </a:solidFill>
              </a:rPr>
              <a:t> мм</a:t>
            </a:r>
            <a:endParaRPr lang="en-US" sz="105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050" dirty="0" smtClean="0">
                <a:solidFill>
                  <a:schemeClr val="tx1"/>
                </a:solidFill>
              </a:rPr>
              <a:t>Заменяет адаптер эндотрахеальной трубки</a:t>
            </a:r>
          </a:p>
          <a:p>
            <a:pPr>
              <a:spcBef>
                <a:spcPts val="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0"/>
              </a:spcBef>
              <a:buFont typeface="Wingdings" pitchFamily="2" charset="2"/>
              <a:buChar char="ü"/>
            </a:pPr>
            <a:r>
              <a:rPr lang="en-US" sz="1050" dirty="0" smtClean="0">
                <a:solidFill>
                  <a:schemeClr val="tx1"/>
                </a:solidFill>
              </a:rPr>
              <a:t>8001540, </a:t>
            </a:r>
            <a:r>
              <a:rPr lang="ru-RU" sz="1050" dirty="0" smtClean="0">
                <a:solidFill>
                  <a:schemeClr val="tx1"/>
                </a:solidFill>
              </a:rPr>
              <a:t>Адаптер для эндотрахеальных трубок с малым мертвым пространством, внутренний диаметр 2,5 мм</a:t>
            </a:r>
          </a:p>
          <a:p>
            <a:pPr marL="171450" indent="-171450">
              <a:spcBef>
                <a:spcPts val="0"/>
              </a:spcBef>
              <a:buFont typeface="Wingdings" pitchFamily="2" charset="2"/>
              <a:buChar char="ü"/>
            </a:pPr>
            <a:r>
              <a:rPr lang="en-US" sz="1050" dirty="0" smtClean="0">
                <a:solidFill>
                  <a:schemeClr val="tx1"/>
                </a:solidFill>
              </a:rPr>
              <a:t>8001541, </a:t>
            </a:r>
            <a:r>
              <a:rPr lang="ru-RU" sz="1050" dirty="0">
                <a:solidFill>
                  <a:schemeClr val="tx1"/>
                </a:solidFill>
              </a:rPr>
              <a:t>Адаптер для эндотрахеальных трубок с малым мертвым пространством, внутренний диаметр </a:t>
            </a:r>
            <a:r>
              <a:rPr lang="ru-RU" sz="1050" dirty="0" smtClean="0">
                <a:solidFill>
                  <a:schemeClr val="tx1"/>
                </a:solidFill>
              </a:rPr>
              <a:t>3,0 </a:t>
            </a:r>
            <a:r>
              <a:rPr lang="ru-RU" sz="1050" dirty="0">
                <a:solidFill>
                  <a:schemeClr val="tx1"/>
                </a:solidFill>
              </a:rPr>
              <a:t>мм</a:t>
            </a:r>
          </a:p>
          <a:p>
            <a:pPr marL="171450" indent="-171450">
              <a:spcBef>
                <a:spcPts val="0"/>
              </a:spcBef>
              <a:buFont typeface="Wingdings" pitchFamily="2" charset="2"/>
              <a:buChar char="ü"/>
            </a:pPr>
            <a:r>
              <a:rPr lang="en-US" sz="1050" dirty="0" smtClean="0">
                <a:solidFill>
                  <a:schemeClr val="tx1"/>
                </a:solidFill>
              </a:rPr>
              <a:t>8001542, </a:t>
            </a:r>
            <a:r>
              <a:rPr lang="ru-RU" sz="1050" dirty="0">
                <a:solidFill>
                  <a:schemeClr val="tx1"/>
                </a:solidFill>
              </a:rPr>
              <a:t>Адаптер для эндотрахеальных трубок с малым мертвым пространством, внутренний диаметр </a:t>
            </a:r>
            <a:r>
              <a:rPr lang="ru-RU" sz="1050" dirty="0" smtClean="0">
                <a:solidFill>
                  <a:schemeClr val="tx1"/>
                </a:solidFill>
              </a:rPr>
              <a:t>3,5 </a:t>
            </a:r>
            <a:r>
              <a:rPr lang="ru-RU" sz="1050" dirty="0">
                <a:solidFill>
                  <a:schemeClr val="tx1"/>
                </a:solidFill>
              </a:rPr>
              <a:t>мм</a:t>
            </a:r>
          </a:p>
          <a:p>
            <a:pPr marL="171450" indent="-171450">
              <a:spcBef>
                <a:spcPts val="0"/>
              </a:spcBef>
              <a:buFont typeface="Wingdings" pitchFamily="2" charset="2"/>
              <a:buChar char="ü"/>
            </a:pPr>
            <a:r>
              <a:rPr lang="en-US" sz="1050" dirty="0" smtClean="0">
                <a:solidFill>
                  <a:schemeClr val="tx1"/>
                </a:solidFill>
              </a:rPr>
              <a:t>8001543, </a:t>
            </a:r>
            <a:r>
              <a:rPr lang="ru-RU" sz="1050" dirty="0">
                <a:solidFill>
                  <a:schemeClr val="tx1"/>
                </a:solidFill>
              </a:rPr>
              <a:t>Адаптер для эндотрахеальных трубок с малым мертвым пространством, внутренний диаметр </a:t>
            </a:r>
            <a:r>
              <a:rPr lang="ru-RU" sz="1050" dirty="0" smtClean="0">
                <a:solidFill>
                  <a:schemeClr val="tx1"/>
                </a:solidFill>
              </a:rPr>
              <a:t>4,0 </a:t>
            </a:r>
            <a:r>
              <a:rPr lang="ru-RU" sz="1050" dirty="0">
                <a:solidFill>
                  <a:schemeClr val="tx1"/>
                </a:solidFill>
              </a:rPr>
              <a:t>мм</a:t>
            </a:r>
          </a:p>
          <a:p>
            <a:pPr marL="171450" indent="-171450">
              <a:spcBef>
                <a:spcPts val="0"/>
              </a:spcBef>
              <a:buFont typeface="Wingdings" pitchFamily="2" charset="2"/>
              <a:buChar char="ü"/>
            </a:pPr>
            <a:r>
              <a:rPr lang="en-US" sz="1050" dirty="0" smtClean="0">
                <a:solidFill>
                  <a:schemeClr val="tx1"/>
                </a:solidFill>
              </a:rPr>
              <a:t>8000062, </a:t>
            </a:r>
            <a:r>
              <a:rPr lang="ru-RU" sz="1050" dirty="0">
                <a:solidFill>
                  <a:schemeClr val="tx1"/>
                </a:solidFill>
              </a:rPr>
              <a:t>Адаптер для эндотрахеальных трубок с малым мертвым пространством, внутренний диаметр </a:t>
            </a:r>
            <a:r>
              <a:rPr lang="ru-RU" sz="1050" dirty="0" smtClean="0">
                <a:solidFill>
                  <a:schemeClr val="tx1"/>
                </a:solidFill>
              </a:rPr>
              <a:t>4,5 </a:t>
            </a:r>
            <a:r>
              <a:rPr lang="ru-RU" sz="1050" dirty="0">
                <a:solidFill>
                  <a:schemeClr val="tx1"/>
                </a:solidFill>
              </a:rPr>
              <a:t>мм</a:t>
            </a:r>
          </a:p>
          <a:p>
            <a:pPr marL="171450" indent="-171450">
              <a:spcBef>
                <a:spcPts val="0"/>
              </a:spcBef>
              <a:buFont typeface="Wingdings" pitchFamily="2" charset="2"/>
              <a:buChar char="ü"/>
            </a:pPr>
            <a:r>
              <a:rPr lang="en-US" sz="1050" dirty="0" smtClean="0">
                <a:solidFill>
                  <a:schemeClr val="tx1"/>
                </a:solidFill>
              </a:rPr>
              <a:t>8000063, </a:t>
            </a:r>
            <a:r>
              <a:rPr lang="ru-RU" sz="1050" dirty="0">
                <a:solidFill>
                  <a:schemeClr val="tx1"/>
                </a:solidFill>
              </a:rPr>
              <a:t>Адаптер для эндотрахеальных трубок с малым мертвым пространством, внутренний диаметр </a:t>
            </a:r>
            <a:r>
              <a:rPr lang="ru-RU" sz="1050" dirty="0" smtClean="0">
                <a:solidFill>
                  <a:schemeClr val="tx1"/>
                </a:solidFill>
              </a:rPr>
              <a:t>5,0 </a:t>
            </a:r>
            <a:r>
              <a:rPr lang="ru-RU" sz="1050" dirty="0">
                <a:solidFill>
                  <a:schemeClr val="tx1"/>
                </a:solidFill>
              </a:rPr>
              <a:t>мм</a:t>
            </a:r>
          </a:p>
        </p:txBody>
      </p:sp>
      <p:sp>
        <p:nvSpPr>
          <p:cNvPr id="11" name="Round Diagonal Corner Rectangle 10"/>
          <p:cNvSpPr/>
          <p:nvPr/>
        </p:nvSpPr>
        <p:spPr>
          <a:xfrm>
            <a:off x="711824" y="3058377"/>
            <a:ext cx="2493556" cy="276446"/>
          </a:xfrm>
          <a:prstGeom prst="round2Diag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/>
              <a:t>Адаптер с малым мертвым пространством</a:t>
            </a:r>
            <a:endParaRPr lang="en-US" sz="11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384" y="1223610"/>
            <a:ext cx="1284288" cy="8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509" y="2482269"/>
            <a:ext cx="757238" cy="101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01146">
            <a:off x="6915116" y="4465799"/>
            <a:ext cx="924204" cy="96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16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14" y="280988"/>
            <a:ext cx="7971254" cy="998537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Назальные пробоотборные линии</a:t>
            </a:r>
            <a:r>
              <a:rPr lang="fi-FI" sz="3600" dirty="0">
                <a:solidFill>
                  <a:schemeClr val="tx1"/>
                </a:solidFill>
              </a:rPr>
              <a:t/>
            </a:r>
            <a:br>
              <a:rPr lang="fi-FI" sz="3600" dirty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accent2"/>
                </a:solidFill>
              </a:rPr>
              <a:t>Для проведения измерений у неинтубированных пациентов</a:t>
            </a:r>
            <a:endParaRPr lang="en-US" sz="2000" i="1" dirty="0">
              <a:solidFill>
                <a:schemeClr val="accent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8613" y="1614213"/>
            <a:ext cx="4896092" cy="3841709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Используются при обезболивании с сохранением сознания, местной анестезии, в послеоперационной палате, отделениях скорой помощи и отделениях интенсивной терапии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Материал – поливинилхлорид, назальный адаптер из силикона</a:t>
            </a:r>
          </a:p>
          <a:p>
            <a:pPr>
              <a:lnSpc>
                <a:spcPct val="80000"/>
              </a:lnSpc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Длина</a:t>
            </a:r>
            <a:r>
              <a:rPr lang="en-US" sz="1600" dirty="0" smtClean="0">
                <a:solidFill>
                  <a:schemeClr val="tx1"/>
                </a:solidFill>
              </a:rPr>
              <a:t>: </a:t>
            </a:r>
            <a:r>
              <a:rPr lang="en-US" sz="1600" dirty="0">
                <a:solidFill>
                  <a:schemeClr val="tx1"/>
                </a:solidFill>
              </a:rPr>
              <a:t>2 </a:t>
            </a:r>
            <a:r>
              <a:rPr lang="ru-RU" sz="1600" dirty="0" smtClean="0">
                <a:solidFill>
                  <a:schemeClr val="tx1"/>
                </a:solidFill>
              </a:rPr>
              <a:t>м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endParaRPr lang="en-US" sz="16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Назальный адаптер существует в трех размерах</a:t>
            </a:r>
          </a:p>
          <a:p>
            <a:pPr>
              <a:lnSpc>
                <a:spcPct val="80000"/>
              </a:lnSpc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628650" lvl="1" indent="-17145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</a:rPr>
              <a:t>878035, </a:t>
            </a:r>
            <a:r>
              <a:rPr lang="ru-RU" sz="1200" dirty="0" smtClean="0">
                <a:solidFill>
                  <a:schemeClr val="tx1"/>
                </a:solidFill>
              </a:rPr>
              <a:t>Назальная пробоотборная линия для крупных взрослых, длина 2 м</a:t>
            </a:r>
          </a:p>
          <a:p>
            <a:pPr marL="628650" lvl="1" indent="-17145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1200" dirty="0" smtClean="0">
                <a:solidFill>
                  <a:schemeClr val="tx1"/>
                </a:solidFill>
              </a:rPr>
              <a:t>878034, </a:t>
            </a:r>
            <a:r>
              <a:rPr lang="ru-RU" sz="1200" dirty="0">
                <a:solidFill>
                  <a:schemeClr val="tx1"/>
                </a:solidFill>
              </a:rPr>
              <a:t>Назальная пробоотборная линия для </a:t>
            </a:r>
            <a:r>
              <a:rPr lang="ru-RU" sz="1200" dirty="0" smtClean="0">
                <a:solidFill>
                  <a:schemeClr val="tx1"/>
                </a:solidFill>
              </a:rPr>
              <a:t>взрослых</a:t>
            </a:r>
            <a:r>
              <a:rPr lang="ru-RU" sz="1200" dirty="0">
                <a:solidFill>
                  <a:schemeClr val="tx1"/>
                </a:solidFill>
              </a:rPr>
              <a:t>, длина 2 м</a:t>
            </a:r>
          </a:p>
          <a:p>
            <a:pPr marL="628650" lvl="1" indent="-17145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1200" dirty="0" smtClean="0">
                <a:solidFill>
                  <a:schemeClr val="tx1"/>
                </a:solidFill>
              </a:rPr>
              <a:t>878033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ru-RU" sz="1200" dirty="0">
                <a:solidFill>
                  <a:schemeClr val="tx1"/>
                </a:solidFill>
              </a:rPr>
              <a:t>Назальная пробоотборная линия для </a:t>
            </a:r>
            <a:r>
              <a:rPr lang="ru-RU" sz="1200" dirty="0" smtClean="0">
                <a:solidFill>
                  <a:schemeClr val="tx1"/>
                </a:solidFill>
              </a:rPr>
              <a:t>детей, </a:t>
            </a:r>
            <a:r>
              <a:rPr lang="ru-RU" sz="1200" dirty="0">
                <a:solidFill>
                  <a:schemeClr val="tx1"/>
                </a:solidFill>
              </a:rPr>
              <a:t>длина 2 м</a:t>
            </a:r>
          </a:p>
        </p:txBody>
      </p:sp>
      <p:sp>
        <p:nvSpPr>
          <p:cNvPr id="18" name="Round Diagonal Corner Rectangle 17"/>
          <p:cNvSpPr/>
          <p:nvPr/>
        </p:nvSpPr>
        <p:spPr>
          <a:xfrm>
            <a:off x="574610" y="1248120"/>
            <a:ext cx="3065061" cy="276446"/>
          </a:xfrm>
          <a:prstGeom prst="round2Diag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Назальные пробоотборные линии</a:t>
            </a:r>
            <a:endParaRPr lang="fi-FI" sz="1400" dirty="0"/>
          </a:p>
        </p:txBody>
      </p:sp>
      <p:pic>
        <p:nvPicPr>
          <p:cNvPr id="15" name="Object 4">
            <a:hlinkClick r:id="" action="ppaction://ole?verb=0"/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4647" y="1700971"/>
            <a:ext cx="29337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45" y="4244668"/>
            <a:ext cx="2924443" cy="175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7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0" y="0"/>
            <a:ext cx="4237038" cy="4237038"/>
          </a:xfrm>
        </p:spPr>
      </p:pic>
      <p:pic>
        <p:nvPicPr>
          <p:cNvPr id="20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20" y="-295279"/>
            <a:ext cx="4237038" cy="42370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Линии отвода газов</a:t>
            </a:r>
            <a:r>
              <a:rPr lang="fi-FI" sz="3600" dirty="0" smtClean="0">
                <a:solidFill>
                  <a:schemeClr val="tx1"/>
                </a:solidFill>
              </a:rPr>
              <a:t/>
            </a:r>
            <a:br>
              <a:rPr lang="fi-FI" sz="3600" dirty="0" smtClean="0">
                <a:solidFill>
                  <a:schemeClr val="tx1"/>
                </a:solidFill>
              </a:rPr>
            </a:b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17937" y="4923061"/>
            <a:ext cx="4927336" cy="12314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Отвод газа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marL="228600" indent="-228600"/>
            <a:r>
              <a:rPr lang="ru-RU" sz="1400" dirty="0" smtClean="0">
                <a:solidFill>
                  <a:schemeClr val="tx1"/>
                </a:solidFill>
              </a:rPr>
              <a:t>Подсоедините один конец линии к отверстию вывода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</a:p>
          <a:p>
            <a:pPr marL="228600" indent="-228600"/>
            <a:r>
              <a:rPr lang="ru-RU" sz="1400" dirty="0" smtClean="0">
                <a:solidFill>
                  <a:schemeClr val="tx1"/>
                </a:solidFill>
              </a:rPr>
              <a:t>газа на мониторе или модуле, а другой - к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системе 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228600" indent="-228600"/>
            <a:r>
              <a:rPr lang="ru-RU" sz="1400" dirty="0" smtClean="0">
                <a:solidFill>
                  <a:schemeClr val="tx1"/>
                </a:solidFill>
              </a:rPr>
              <a:t>вывода газов.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009291" y="4597898"/>
            <a:ext cx="1367984" cy="235032"/>
          </a:xfrm>
          <a:prstGeom prst="round2Diag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</a:rPr>
              <a:t>Инструкция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5228038" y="2886720"/>
            <a:ext cx="3159654" cy="18286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7" tIns="44444" rIns="90477" bIns="44444">
            <a:spAutoFit/>
          </a:bodyPr>
          <a:lstStyle/>
          <a:p>
            <a:r>
              <a:rPr lang="en-US" sz="1400" dirty="0"/>
              <a:t>8004463</a:t>
            </a:r>
          </a:p>
          <a:p>
            <a:r>
              <a:rPr lang="ru-RU" sz="1200" dirty="0" smtClean="0"/>
              <a:t>Линия отвода газа с соединителем </a:t>
            </a:r>
            <a:r>
              <a:rPr lang="en-US" sz="1200" dirty="0" smtClean="0"/>
              <a:t>Colder, </a:t>
            </a:r>
            <a:r>
              <a:rPr lang="ru-RU" sz="1200" dirty="0" smtClean="0"/>
              <a:t>длина 18 см </a:t>
            </a:r>
          </a:p>
          <a:p>
            <a:r>
              <a:rPr lang="ru-RU" sz="1200" dirty="0" smtClean="0">
                <a:solidFill>
                  <a:schemeClr val="accent2"/>
                </a:solidFill>
              </a:rPr>
              <a:t>Для использования с </a:t>
            </a:r>
            <a:r>
              <a:rPr lang="en-US" sz="1100" dirty="0" smtClean="0">
                <a:solidFill>
                  <a:schemeClr val="accent2"/>
                </a:solidFill>
              </a:rPr>
              <a:t>S/5 </a:t>
            </a:r>
            <a:r>
              <a:rPr lang="en-US" sz="1100" dirty="0">
                <a:solidFill>
                  <a:schemeClr val="accent2"/>
                </a:solidFill>
              </a:rPr>
              <a:t>Avance*</a:t>
            </a:r>
            <a:endParaRPr lang="en-US" sz="1200" dirty="0">
              <a:solidFill>
                <a:schemeClr val="accent2"/>
              </a:solidFill>
            </a:endParaRPr>
          </a:p>
          <a:p>
            <a:endParaRPr lang="en-US" sz="1400" dirty="0" smtClean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>8004462</a:t>
            </a:r>
            <a:r>
              <a:rPr lang="en-US" sz="1200" dirty="0">
                <a:latin typeface="+mn-lt"/>
              </a:rPr>
              <a:t>	</a:t>
            </a:r>
            <a:endParaRPr lang="en-US" sz="1200" dirty="0" smtClean="0">
              <a:latin typeface="+mn-lt"/>
            </a:endParaRPr>
          </a:p>
          <a:p>
            <a:r>
              <a:rPr lang="ru-RU" sz="1200" dirty="0"/>
              <a:t>Линия отвода газа с соединителем </a:t>
            </a:r>
            <a:r>
              <a:rPr lang="en-US" sz="1200" dirty="0"/>
              <a:t>Colder, </a:t>
            </a:r>
            <a:r>
              <a:rPr lang="ru-RU" sz="1200" dirty="0" smtClean="0"/>
              <a:t>длина</a:t>
            </a:r>
            <a:r>
              <a:rPr lang="ru-RU" sz="1200" dirty="0" smtClean="0">
                <a:latin typeface="+mn-lt"/>
              </a:rPr>
              <a:t> 1 м</a:t>
            </a:r>
            <a:endParaRPr lang="en-US" sz="1200" dirty="0" smtClean="0">
              <a:latin typeface="+mn-lt"/>
            </a:endParaRPr>
          </a:p>
          <a:p>
            <a:r>
              <a:rPr lang="ru-RU" sz="1100" dirty="0" smtClean="0">
                <a:solidFill>
                  <a:schemeClr val="accent2"/>
                </a:solidFill>
                <a:latin typeface="+mn-lt"/>
              </a:rPr>
              <a:t>Для использования с </a:t>
            </a:r>
            <a:r>
              <a:rPr lang="en-US" sz="1100" dirty="0" smtClean="0">
                <a:solidFill>
                  <a:schemeClr val="accent2"/>
                </a:solidFill>
                <a:latin typeface="+mn-lt"/>
              </a:rPr>
              <a:t>S/5 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Aespire* </a:t>
            </a:r>
            <a:r>
              <a:rPr lang="ru-RU" sz="1100" dirty="0" smtClean="0">
                <a:solidFill>
                  <a:schemeClr val="accent2"/>
                </a:solidFill>
                <a:latin typeface="+mn-lt"/>
              </a:rPr>
              <a:t>и</a:t>
            </a:r>
            <a:r>
              <a:rPr lang="en-US" sz="11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S/5 Avance</a:t>
            </a:r>
            <a:r>
              <a:rPr lang="en-US" sz="1100" dirty="0" smtClean="0">
                <a:solidFill>
                  <a:schemeClr val="accent2"/>
                </a:solidFill>
                <a:latin typeface="+mn-lt"/>
              </a:rPr>
              <a:t>*</a:t>
            </a:r>
            <a:endParaRPr lang="en-US" sz="11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7" name="Rectangle 72"/>
          <p:cNvSpPr>
            <a:spLocks noChangeArrowheads="1"/>
          </p:cNvSpPr>
          <p:nvPr/>
        </p:nvSpPr>
        <p:spPr bwMode="auto">
          <a:xfrm>
            <a:off x="1221375" y="3451893"/>
            <a:ext cx="2311801" cy="489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7" tIns="44444" rIns="90477" bIns="44444">
            <a:spAutoFit/>
          </a:bodyPr>
          <a:lstStyle/>
          <a:p>
            <a:r>
              <a:rPr lang="en-US" sz="1400" dirty="0" smtClean="0"/>
              <a:t>M1031274</a:t>
            </a:r>
          </a:p>
          <a:p>
            <a:r>
              <a:rPr lang="ru-RU" sz="1200" dirty="0" smtClean="0"/>
              <a:t>Линия отвода газа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660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Калибровочные газы и регуляторы</a:t>
            </a:r>
            <a:endParaRPr lang="en-US" sz="2400" i="1" dirty="0">
              <a:solidFill>
                <a:schemeClr val="accent2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301273"/>
              </p:ext>
            </p:extLst>
          </p:nvPr>
        </p:nvGraphicFramePr>
        <p:xfrm>
          <a:off x="774255" y="1784096"/>
          <a:ext cx="7555928" cy="4815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03064"/>
                <a:gridCol w="1732225"/>
                <a:gridCol w="1719072"/>
                <a:gridCol w="1664208"/>
                <a:gridCol w="1737359"/>
              </a:tblGrid>
              <a:tr h="127000">
                <a:tc>
                  <a:txBody>
                    <a:bodyPr/>
                    <a:lstStyle/>
                    <a:p>
                      <a:pPr algn="ctr"/>
                      <a:endParaRPr lang="fi-FI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Анестезия</a:t>
                      </a:r>
                      <a:endParaRPr lang="fi-FI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Интенсивная терапия</a:t>
                      </a:r>
                      <a:endParaRPr lang="fi-FI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 smtClean="0">
                          <a:solidFill>
                            <a:schemeClr val="bg1"/>
                          </a:solidFill>
                        </a:rPr>
                        <a:t>CO</a:t>
                      </a:r>
                      <a:r>
                        <a:rPr lang="fi-FI" sz="1200" b="1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fi-FI" sz="1200" b="1" dirty="0" smtClean="0">
                          <a:solidFill>
                            <a:schemeClr val="bg1"/>
                          </a:solidFill>
                        </a:rPr>
                        <a:t>, E-miniC</a:t>
                      </a:r>
                      <a:endParaRPr lang="en-US" sz="1200" b="0" baseline="-250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Газообмен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</a:rPr>
                        <a:t> при интенсивной терапии</a:t>
                      </a:r>
                      <a:endParaRPr lang="fi-FI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274086">
                <a:tc>
                  <a:txBody>
                    <a:bodyPr/>
                    <a:lstStyle/>
                    <a:p>
                      <a:endParaRPr lang="fi-FI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755534-HEL </a:t>
                      </a:r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Регулятор калибровочного газа</a:t>
                      </a:r>
                      <a:endParaRPr lang="en-US" sz="10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755583-HEL </a:t>
                      </a:r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Калибровочный газ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голубой</a:t>
                      </a:r>
                      <a:endParaRPr lang="en-US" sz="10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b="0" dirty="0" smtClean="0">
                          <a:solidFill>
                            <a:schemeClr val="accent2"/>
                          </a:solidFill>
                        </a:rPr>
                        <a:t>5% CO</a:t>
                      </a:r>
                      <a:r>
                        <a:rPr lang="en-US" sz="900" b="0" baseline="-25000" dirty="0" smtClean="0">
                          <a:solidFill>
                            <a:schemeClr val="accent2"/>
                          </a:solidFill>
                        </a:rPr>
                        <a:t>2, </a:t>
                      </a:r>
                      <a:r>
                        <a:rPr lang="en-US" sz="900" b="0" dirty="0" smtClean="0">
                          <a:solidFill>
                            <a:schemeClr val="accent2"/>
                          </a:solidFill>
                        </a:rPr>
                        <a:t>33% N</a:t>
                      </a:r>
                      <a:r>
                        <a:rPr lang="en-US" sz="900" b="0" baseline="-250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sz="900" b="0" dirty="0" smtClean="0">
                          <a:solidFill>
                            <a:schemeClr val="accent2"/>
                          </a:solidFill>
                        </a:rPr>
                        <a:t>O, 2% </a:t>
                      </a:r>
                      <a:r>
                        <a:rPr lang="en-US" sz="900" b="0" dirty="0" err="1" smtClean="0">
                          <a:solidFill>
                            <a:schemeClr val="accent2"/>
                          </a:solidFill>
                        </a:rPr>
                        <a:t>Desfl</a:t>
                      </a:r>
                      <a:r>
                        <a:rPr lang="en-US" sz="900" b="0" dirty="0" smtClean="0">
                          <a:solidFill>
                            <a:schemeClr val="accent2"/>
                          </a:solidFill>
                        </a:rPr>
                        <a:t>., 55% O</a:t>
                      </a:r>
                      <a:r>
                        <a:rPr lang="en-US" sz="900" b="0" baseline="-25000" dirty="0" smtClean="0">
                          <a:solidFill>
                            <a:schemeClr val="accent2"/>
                          </a:solidFill>
                        </a:rPr>
                        <a:t>2, </a:t>
                      </a:r>
                      <a:r>
                        <a:rPr lang="en-US" sz="900" b="0" dirty="0" smtClean="0">
                          <a:solidFill>
                            <a:schemeClr val="accent2"/>
                          </a:solidFill>
                        </a:rPr>
                        <a:t>Balance N</a:t>
                      </a:r>
                      <a:r>
                        <a:rPr lang="en-US" sz="1000" b="0" baseline="-250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fi-FI" sz="10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755534-HEL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Регулятор калибровочного газа</a:t>
                      </a:r>
                      <a:endParaRPr lang="en-US" sz="10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755581-HEL</a:t>
                      </a:r>
                    </a:p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Калибровочный газ, зеленый</a:t>
                      </a:r>
                      <a:endParaRPr lang="en-US" sz="10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b="0" dirty="0" smtClean="0">
                          <a:solidFill>
                            <a:schemeClr val="accent2"/>
                          </a:solidFill>
                        </a:rPr>
                        <a:t>5% CO</a:t>
                      </a:r>
                      <a:r>
                        <a:rPr lang="en-US" sz="900" b="0" baseline="-25000" dirty="0" smtClean="0">
                          <a:solidFill>
                            <a:schemeClr val="accent2"/>
                          </a:solidFill>
                        </a:rPr>
                        <a:t>2, </a:t>
                      </a:r>
                      <a:r>
                        <a:rPr lang="en-US" sz="900" b="0" dirty="0" smtClean="0">
                          <a:solidFill>
                            <a:schemeClr val="accent2"/>
                          </a:solidFill>
                        </a:rPr>
                        <a:t>40% N</a:t>
                      </a:r>
                      <a:r>
                        <a:rPr lang="en-US" sz="900" b="0" baseline="-250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sz="900" b="0" dirty="0" smtClean="0">
                          <a:solidFill>
                            <a:schemeClr val="accent2"/>
                          </a:solidFill>
                        </a:rPr>
                        <a:t>O, 55% O</a:t>
                      </a:r>
                      <a:r>
                        <a:rPr lang="en-US" sz="900" b="0" baseline="-250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fi-FI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755534-HEL </a:t>
                      </a:r>
                    </a:p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Регулятор калибровочного газа</a:t>
                      </a:r>
                      <a:endParaRPr lang="en-US" sz="10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755580</a:t>
                      </a:r>
                    </a:p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Калибровочный газ, серый</a:t>
                      </a:r>
                      <a:endParaRPr lang="en-US" sz="10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b="0" dirty="0" smtClean="0">
                          <a:solidFill>
                            <a:schemeClr val="accent2"/>
                          </a:solidFill>
                        </a:rPr>
                        <a:t>5% CO</a:t>
                      </a:r>
                      <a:r>
                        <a:rPr lang="en-US" sz="900" b="0" baseline="-25000" dirty="0" smtClean="0">
                          <a:solidFill>
                            <a:schemeClr val="accent2"/>
                          </a:solidFill>
                        </a:rPr>
                        <a:t>2, </a:t>
                      </a:r>
                      <a:r>
                        <a:rPr lang="en-US" sz="900" b="0" dirty="0" smtClean="0">
                          <a:solidFill>
                            <a:schemeClr val="accent2"/>
                          </a:solidFill>
                        </a:rPr>
                        <a:t>Balance air</a:t>
                      </a:r>
                      <a:endParaRPr lang="en-US" sz="900" b="0" baseline="-250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M1006864</a:t>
                      </a:r>
                    </a:p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Регулятор калибровочного газа</a:t>
                      </a:r>
                      <a:endParaRPr lang="en-US" sz="10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1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755587</a:t>
                      </a:r>
                    </a:p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Калибровочный газ</a:t>
                      </a:r>
                      <a:endParaRPr lang="en-US" sz="10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b="0" dirty="0" smtClean="0">
                          <a:solidFill>
                            <a:schemeClr val="accent2"/>
                          </a:solidFill>
                        </a:rPr>
                        <a:t>5% CO</a:t>
                      </a:r>
                      <a:r>
                        <a:rPr lang="en-US" sz="900" b="0" baseline="-25000" dirty="0" smtClean="0">
                          <a:solidFill>
                            <a:schemeClr val="accent2"/>
                          </a:solidFill>
                        </a:rPr>
                        <a:t>2,</a:t>
                      </a:r>
                      <a:r>
                        <a:rPr lang="en-US" sz="900" b="0" dirty="0" smtClean="0">
                          <a:solidFill>
                            <a:schemeClr val="accent2"/>
                          </a:solidFill>
                        </a:rPr>
                        <a:t> Balance O</a:t>
                      </a:r>
                      <a:r>
                        <a:rPr lang="en-US" sz="900" b="0" baseline="-250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fi-FI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14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E-</a:t>
                      </a:r>
                      <a:r>
                        <a:rPr lang="en-US" sz="1000" dirty="0" err="1" smtClean="0"/>
                        <a:t>sCO</a:t>
                      </a:r>
                      <a:endParaRPr lang="fi-FI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414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E-</a:t>
                      </a:r>
                      <a:r>
                        <a:rPr lang="en-US" sz="1000" dirty="0" err="1" smtClean="0"/>
                        <a:t>sCOV</a:t>
                      </a:r>
                      <a:endParaRPr lang="fi-FI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414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E-</a:t>
                      </a:r>
                      <a:r>
                        <a:rPr lang="en-US" sz="1000" dirty="0" err="1" smtClean="0"/>
                        <a:t>sCAiO</a:t>
                      </a:r>
                      <a:endParaRPr lang="fi-FI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414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E-</a:t>
                      </a:r>
                      <a:r>
                        <a:rPr lang="en-US" sz="1000" dirty="0" err="1" smtClean="0"/>
                        <a:t>sCAiOV</a:t>
                      </a:r>
                      <a:endParaRPr lang="fi-FI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414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E-CO</a:t>
                      </a:r>
                      <a:endParaRPr lang="fi-FI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414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E-COV</a:t>
                      </a:r>
                      <a:endParaRPr lang="fi-FI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4146">
                <a:tc>
                  <a:txBody>
                    <a:bodyPr/>
                    <a:lstStyle/>
                    <a:p>
                      <a:r>
                        <a:rPr lang="fi-FI" sz="1000" b="0" dirty="0" smtClean="0"/>
                        <a:t>E-COVX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414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E-</a:t>
                      </a:r>
                      <a:r>
                        <a:rPr lang="en-US" sz="1000" dirty="0" err="1" smtClean="0"/>
                        <a:t>CAiO</a:t>
                      </a:r>
                      <a:endParaRPr lang="fi-FI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414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E-</a:t>
                      </a:r>
                      <a:r>
                        <a:rPr lang="en-US" sz="1000" dirty="0" err="1" smtClean="0"/>
                        <a:t>CAiOV</a:t>
                      </a:r>
                      <a:endParaRPr lang="fi-FI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4146">
                <a:tc>
                  <a:txBody>
                    <a:bodyPr/>
                    <a:lstStyle/>
                    <a:p>
                      <a:r>
                        <a:rPr lang="fi-FI" sz="1000" b="0" dirty="0" smtClean="0"/>
                        <a:t>E-CAiOVX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4146">
                <a:tc>
                  <a:txBody>
                    <a:bodyPr/>
                    <a:lstStyle/>
                    <a:p>
                      <a:r>
                        <a:rPr lang="fi-FI" sz="1000" b="0" dirty="0" smtClean="0"/>
                        <a:t>E-miniC</a:t>
                      </a:r>
                      <a:endParaRPr lang="fi-FI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321184" y="907048"/>
            <a:ext cx="7965566" cy="655052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Для обеспечения точности измерений, указанной в технической документации, используйте калибровочный газ, рекомендованный для вашего модуля, и проводите калибровку в соответствии с интервалами, указанными в инструкции. 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8655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42899" y="280988"/>
            <a:ext cx="8469313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5000">
                <a:solidFill>
                  <a:srgbClr val="1E419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E4191"/>
                </a:solidFill>
                <a:latin typeface="GE Inspira Pitch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E4191"/>
                </a:solidFill>
                <a:latin typeface="GE Inspira Pitch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E4191"/>
                </a:solidFill>
                <a:latin typeface="GE Inspira Pitch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E4191"/>
                </a:solidFill>
                <a:latin typeface="GE Inspira Pitch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E4191"/>
                </a:solidFill>
                <a:latin typeface="GE Inspira Pitch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E4191"/>
                </a:solidFill>
                <a:latin typeface="GE Inspira Pitch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E4191"/>
                </a:solidFill>
                <a:latin typeface="GE Inspira Pitch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E4191"/>
                </a:solidFill>
                <a:latin typeface="GE Inspira Pitch" pitchFamily="34" charset="0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</a:rPr>
              <a:t>Водяные ловушки </a:t>
            </a:r>
            <a:r>
              <a:rPr lang="fi-FI" sz="2800" dirty="0" smtClean="0">
                <a:solidFill>
                  <a:schemeClr val="tx1"/>
                </a:solidFill>
              </a:rPr>
              <a:t>D-fend, D-fend Pro </a:t>
            </a:r>
            <a:r>
              <a:rPr lang="ru-RU" sz="2800" dirty="0" smtClean="0">
                <a:solidFill>
                  <a:schemeClr val="tx1"/>
                </a:solidFill>
              </a:rPr>
              <a:t>и</a:t>
            </a:r>
            <a:r>
              <a:rPr lang="fi-FI" sz="2800" dirty="0" smtClean="0">
                <a:solidFill>
                  <a:schemeClr val="tx1"/>
                </a:solidFill>
              </a:rPr>
              <a:t> Mini D-fend</a:t>
            </a:r>
            <a:r>
              <a:rPr lang="fi-FI" sz="2800" dirty="0" smtClean="0">
                <a:solidFill>
                  <a:srgbClr val="FF0000"/>
                </a:solidFill>
              </a:rPr>
              <a:t/>
            </a:r>
            <a:br>
              <a:rPr lang="fi-FI" sz="2800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chemeClr val="accent2"/>
                </a:solidFill>
              </a:rPr>
              <a:t>Защита газового модуля</a:t>
            </a:r>
            <a:endParaRPr lang="en-US" sz="2000" i="1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098" y="2391642"/>
            <a:ext cx="2018768" cy="232912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62856" y="1488631"/>
            <a:ext cx="8389257" cy="90301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</a:rPr>
              <a:t>Защищают систему газового мониторинга от загрязнения микроорганизмами, влаги и секреций.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</a:rPr>
              <a:t>Способствует обеспечению непрерывной работы газового модуля. 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436" y="3722533"/>
            <a:ext cx="2015784" cy="2327626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92086"/>
            <a:ext cx="1623523" cy="227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2563" y="3287978"/>
            <a:ext cx="1614748" cy="228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9371" y="3975424"/>
            <a:ext cx="1331656" cy="22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29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4848498" y="1171024"/>
            <a:ext cx="3974109" cy="225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4880"/>
              </a:buClr>
              <a:defRPr sz="1800">
                <a:solidFill>
                  <a:srgbClr val="1E4191"/>
                </a:solidFill>
                <a:latin typeface="+mn-lt"/>
                <a:ea typeface="+mn-ea"/>
                <a:cs typeface="+mn-cs"/>
              </a:defRPr>
            </a:lvl1pPr>
            <a:lvl2pPr marL="341313" indent="-339725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 sz="1800">
                <a:solidFill>
                  <a:srgbClr val="1E4191"/>
                </a:solidFill>
                <a:latin typeface="+mn-lt"/>
              </a:defRPr>
            </a:lvl2pPr>
            <a:lvl3pPr marL="744538" indent="-28892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3pPr>
            <a:lvl4pPr marL="1146175" indent="-287338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4pPr>
            <a:lvl5pPr marL="1546225" indent="-285750" algn="l" rtl="0" eaLnBrk="1" fontAlgn="base" hangingPunct="1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5pPr>
            <a:lvl6pPr marL="20034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6pPr>
            <a:lvl7pPr marL="24606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7pPr>
            <a:lvl8pPr marL="29178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8pPr>
            <a:lvl9pPr marL="33750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cs typeface="Arial" charset="0"/>
              </a:rPr>
              <a:t>Дыхатель</a:t>
            </a:r>
            <a:r>
              <a:rPr lang="ru-RU" sz="2000" b="1" dirty="0">
                <a:solidFill>
                  <a:schemeClr val="tx1"/>
                </a:solidFill>
                <a:cs typeface="Arial" charset="0"/>
              </a:rPr>
              <a:t>н</a:t>
            </a:r>
            <a:r>
              <a:rPr lang="ru-RU" sz="2000" b="1" dirty="0" smtClean="0">
                <a:solidFill>
                  <a:schemeClr val="tx1"/>
                </a:solidFill>
                <a:cs typeface="Arial" charset="0"/>
              </a:rPr>
              <a:t>ые </a:t>
            </a:r>
            <a:r>
              <a:rPr lang="ru-RU" sz="2000" b="1" dirty="0" smtClean="0">
                <a:solidFill>
                  <a:schemeClr val="tx1"/>
                </a:solidFill>
                <a:cs typeface="Arial" charset="0"/>
              </a:rPr>
              <a:t>модули </a:t>
            </a:r>
            <a:r>
              <a:rPr lang="en-US" sz="2000" b="1" dirty="0" smtClean="0">
                <a:solidFill>
                  <a:schemeClr val="tx1"/>
                </a:solidFill>
                <a:cs typeface="Arial" charset="0"/>
              </a:rPr>
              <a:t>CARESCAPE</a:t>
            </a:r>
            <a:endParaRPr lang="en-US" sz="2000" b="1" dirty="0">
              <a:solidFill>
                <a:schemeClr val="tx1"/>
              </a:solidFill>
              <a:cs typeface="Arial" charset="0"/>
            </a:endParaRPr>
          </a:p>
          <a:p>
            <a:endParaRPr lang="en-US" sz="2000" dirty="0" smtClean="0">
              <a:solidFill>
                <a:schemeClr val="tx1"/>
              </a:solidFill>
              <a:cs typeface="Arial" charset="0"/>
            </a:endParaRPr>
          </a:p>
          <a:p>
            <a:endParaRPr lang="en-US" sz="2000" dirty="0">
              <a:solidFill>
                <a:schemeClr val="tx1"/>
              </a:solidFill>
              <a:cs typeface="Arial" charset="0"/>
            </a:endParaRPr>
          </a:p>
          <a:p>
            <a:endParaRPr lang="en-US" sz="2000" dirty="0" smtClean="0">
              <a:solidFill>
                <a:schemeClr val="tx1"/>
              </a:solidFill>
              <a:cs typeface="Arial" charset="0"/>
            </a:endParaRPr>
          </a:p>
          <a:p>
            <a:pPr marL="1588" lvl="1" indent="0" algn="ctr">
              <a:buNone/>
            </a:pP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E-</a:t>
            </a:r>
            <a:r>
              <a:rPr lang="en-US" sz="1400" dirty="0" err="1" smtClean="0">
                <a:solidFill>
                  <a:schemeClr val="tx1"/>
                </a:solidFill>
                <a:cs typeface="Arial" charset="0"/>
              </a:rPr>
              <a:t>sCO</a:t>
            </a:r>
            <a:r>
              <a:rPr lang="en-US" sz="1400" dirty="0">
                <a:solidFill>
                  <a:schemeClr val="tx1"/>
                </a:solidFill>
                <a:cs typeface="Arial" charset="0"/>
              </a:rPr>
              <a:t>, 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E-</a:t>
            </a:r>
            <a:r>
              <a:rPr lang="en-US" sz="1400" dirty="0" err="1" smtClean="0">
                <a:solidFill>
                  <a:schemeClr val="tx1"/>
                </a:solidFill>
                <a:cs typeface="Arial" charset="0"/>
              </a:rPr>
              <a:t>sCOV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,</a:t>
            </a:r>
            <a:endParaRPr lang="en-US" sz="1400" dirty="0">
              <a:solidFill>
                <a:schemeClr val="tx1"/>
              </a:solidFill>
              <a:cs typeface="Arial" charset="0"/>
            </a:endParaRPr>
          </a:p>
          <a:p>
            <a:pPr marL="1588" lvl="1" indent="0" algn="ctr">
              <a:buNone/>
            </a:pP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E-</a:t>
            </a:r>
            <a:r>
              <a:rPr lang="en-US" sz="1400" dirty="0" err="1" smtClean="0">
                <a:solidFill>
                  <a:schemeClr val="tx1"/>
                </a:solidFill>
                <a:cs typeface="Arial" charset="0"/>
              </a:rPr>
              <a:t>sCAiO</a:t>
            </a:r>
            <a:r>
              <a:rPr lang="en-US" sz="1400" dirty="0">
                <a:solidFill>
                  <a:schemeClr val="tx1"/>
                </a:solidFill>
                <a:cs typeface="Arial" charset="0"/>
              </a:rPr>
              <a:t>, 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E-</a:t>
            </a:r>
            <a:r>
              <a:rPr lang="en-US" sz="1400" dirty="0" err="1" smtClean="0">
                <a:solidFill>
                  <a:schemeClr val="tx1"/>
                </a:solidFill>
                <a:cs typeface="Arial" charset="0"/>
              </a:rPr>
              <a:t>sCAiOV</a:t>
            </a:r>
            <a:endParaRPr lang="en-US" dirty="0">
              <a:solidFill>
                <a:schemeClr val="tx1"/>
              </a:solidFill>
              <a:cs typeface="Arial" charset="0"/>
            </a:endParaRPr>
          </a:p>
          <a:p>
            <a:endParaRPr lang="en-US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 bwMode="auto">
          <a:xfrm>
            <a:off x="751856" y="1171024"/>
            <a:ext cx="3457550" cy="33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4880"/>
              </a:buClr>
              <a:defRPr sz="1800">
                <a:solidFill>
                  <a:srgbClr val="1E4191"/>
                </a:solidFill>
                <a:latin typeface="+mn-lt"/>
                <a:ea typeface="+mn-ea"/>
                <a:cs typeface="+mn-cs"/>
              </a:defRPr>
            </a:lvl1pPr>
            <a:lvl2pPr marL="341313" indent="-339725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 sz="1800">
                <a:solidFill>
                  <a:srgbClr val="1E4191"/>
                </a:solidFill>
                <a:latin typeface="+mn-lt"/>
              </a:defRPr>
            </a:lvl2pPr>
            <a:lvl3pPr marL="744538" indent="-28892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3pPr>
            <a:lvl4pPr marL="1146175" indent="-287338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4pPr>
            <a:lvl5pPr marL="1546225" indent="-285750" algn="l" rtl="0" eaLnBrk="1" fontAlgn="base" hangingPunct="1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5pPr>
            <a:lvl6pPr marL="20034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6pPr>
            <a:lvl7pPr marL="24606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7pPr>
            <a:lvl8pPr marL="29178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8pPr>
            <a:lvl9pPr marL="33750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cs typeface="Arial" charset="0"/>
              </a:rPr>
              <a:t>Компактные модули газового потока</a:t>
            </a:r>
            <a:endParaRPr lang="en-US" sz="2000" b="1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519" y="284004"/>
            <a:ext cx="8459788" cy="998537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Типы водяных ловушек</a:t>
            </a:r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ru-RU" sz="2400" i="1" dirty="0">
                <a:solidFill>
                  <a:schemeClr val="accent2"/>
                </a:solidFill>
              </a:rPr>
              <a:t>Версии для </a:t>
            </a:r>
            <a:r>
              <a:rPr lang="en-US" sz="2400" i="1" dirty="0">
                <a:solidFill>
                  <a:schemeClr val="accent2"/>
                </a:solidFill>
              </a:rPr>
              <a:t>E-</a:t>
            </a:r>
            <a:r>
              <a:rPr lang="ru-RU" sz="2400" i="1" dirty="0" smtClean="0">
                <a:solidFill>
                  <a:schemeClr val="accent2"/>
                </a:solidFill>
              </a:rPr>
              <a:t>модулей</a:t>
            </a:r>
            <a:endParaRPr lang="en-US" sz="2400" i="1" dirty="0">
              <a:solidFill>
                <a:schemeClr val="accent2"/>
              </a:solidFill>
            </a:endParaRPr>
          </a:p>
        </p:txBody>
      </p:sp>
      <p:pic>
        <p:nvPicPr>
          <p:cNvPr id="9" name="Picture 4" descr="P:\PROJ\MS Marketing\Pictures\Kaasu_ICU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752" y="1885000"/>
            <a:ext cx="923615" cy="11540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:\PROJ\MS Marketing\Pictures\Kaasu_AN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723" y="1901220"/>
            <a:ext cx="910285" cy="117975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9171" y="1928930"/>
            <a:ext cx="705663" cy="114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9351" y="1837769"/>
            <a:ext cx="1918967" cy="124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358339" y="4232306"/>
            <a:ext cx="2636335" cy="36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4880"/>
              </a:buClr>
              <a:defRPr sz="1800">
                <a:solidFill>
                  <a:srgbClr val="1E4191"/>
                </a:solidFill>
                <a:latin typeface="+mn-lt"/>
                <a:ea typeface="+mn-ea"/>
                <a:cs typeface="+mn-cs"/>
              </a:defRPr>
            </a:lvl1pPr>
            <a:lvl2pPr marL="341313" indent="-339725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 sz="1800">
                <a:solidFill>
                  <a:srgbClr val="1E4191"/>
                </a:solidFill>
                <a:latin typeface="+mn-lt"/>
              </a:defRPr>
            </a:lvl2pPr>
            <a:lvl3pPr marL="744538" indent="-28892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3pPr>
            <a:lvl4pPr marL="1146175" indent="-287338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4pPr>
            <a:lvl5pPr marL="1546225" indent="-285750" algn="l" rtl="0" eaLnBrk="1" fontAlgn="base" hangingPunct="1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5pPr>
            <a:lvl6pPr marL="20034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6pPr>
            <a:lvl7pPr marL="24606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7pPr>
            <a:lvl8pPr marL="29178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8pPr>
            <a:lvl9pPr marL="33750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cs typeface="Arial" charset="0"/>
              </a:rPr>
              <a:t>Водяные ловушки </a:t>
            </a:r>
            <a:r>
              <a:rPr lang="en-US" sz="1600" b="1" dirty="0" smtClean="0">
                <a:solidFill>
                  <a:schemeClr val="tx1"/>
                </a:solidFill>
                <a:cs typeface="Arial" charset="0"/>
              </a:rPr>
              <a:t>D-fend</a:t>
            </a:r>
            <a:endParaRPr lang="en-US" sz="1100" dirty="0" smtClean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7087" y="4519702"/>
            <a:ext cx="539315" cy="92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1632" y="4505188"/>
            <a:ext cx="653966" cy="92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384" y="4505188"/>
            <a:ext cx="657520" cy="92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4951666" y="4232305"/>
            <a:ext cx="3470366" cy="193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4880"/>
              </a:buClr>
              <a:defRPr sz="1800">
                <a:solidFill>
                  <a:srgbClr val="1E4191"/>
                </a:solidFill>
                <a:latin typeface="+mn-lt"/>
                <a:ea typeface="+mn-ea"/>
                <a:cs typeface="+mn-cs"/>
              </a:defRPr>
            </a:lvl1pPr>
            <a:lvl2pPr marL="341313" indent="-339725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 sz="1800">
                <a:solidFill>
                  <a:srgbClr val="1E4191"/>
                </a:solidFill>
                <a:latin typeface="+mn-lt"/>
              </a:defRPr>
            </a:lvl2pPr>
            <a:lvl3pPr marL="744538" indent="-28892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3pPr>
            <a:lvl4pPr marL="1146175" indent="-287338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4pPr>
            <a:lvl5pPr marL="1546225" indent="-285750" algn="l" rtl="0" eaLnBrk="1" fontAlgn="base" hangingPunct="1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5pPr>
            <a:lvl6pPr marL="20034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6pPr>
            <a:lvl7pPr marL="24606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7pPr>
            <a:lvl8pPr marL="29178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8pPr>
            <a:lvl9pPr marL="33750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cs typeface="Arial" charset="0"/>
              </a:rPr>
              <a:t>Водяные ловушки </a:t>
            </a:r>
            <a:r>
              <a:rPr lang="en-US" sz="1600" b="1" dirty="0" smtClean="0">
                <a:solidFill>
                  <a:schemeClr val="tx1"/>
                </a:solidFill>
                <a:cs typeface="Arial" charset="0"/>
              </a:rPr>
              <a:t>D-fend Pro </a:t>
            </a:r>
          </a:p>
          <a:p>
            <a:endParaRPr lang="en-US" sz="2400" dirty="0">
              <a:solidFill>
                <a:schemeClr val="tx1"/>
              </a:solidFill>
              <a:cs typeface="Arial" charset="0"/>
            </a:endParaRPr>
          </a:p>
          <a:p>
            <a:endParaRPr lang="en-US" sz="2000" dirty="0">
              <a:solidFill>
                <a:schemeClr val="tx1"/>
              </a:solidFill>
              <a:cs typeface="Arial" charset="0"/>
            </a:endParaRPr>
          </a:p>
          <a:p>
            <a:pPr marL="1588" lvl="1" indent="0" algn="ctr">
              <a:buNone/>
            </a:pP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D-fend Pro     D-fend</a:t>
            </a:r>
            <a:r>
              <a:rPr lang="en-US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Pro+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833" y="4621138"/>
            <a:ext cx="677853" cy="7820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1594" y="4597013"/>
            <a:ext cx="676850" cy="781559"/>
          </a:xfrm>
          <a:prstGeom prst="rect">
            <a:avLst/>
          </a:prstGeom>
        </p:spPr>
      </p:pic>
      <p:sp>
        <p:nvSpPr>
          <p:cNvPr id="28" name="Down Arrow 27"/>
          <p:cNvSpPr/>
          <p:nvPr/>
        </p:nvSpPr>
        <p:spPr>
          <a:xfrm>
            <a:off x="1435170" y="3778683"/>
            <a:ext cx="407644" cy="375583"/>
          </a:xfrm>
          <a:prstGeom prst="downArrow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solidFill>
                <a:schemeClr val="tx1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6485189" y="3753334"/>
            <a:ext cx="407644" cy="375583"/>
          </a:xfrm>
          <a:prstGeom prst="downArrow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solidFill>
                <a:schemeClr val="tx1"/>
              </a:solidFill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3241079" y="5536398"/>
            <a:ext cx="1151330" cy="24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4880"/>
              </a:buClr>
              <a:defRPr sz="1800">
                <a:solidFill>
                  <a:srgbClr val="1E4191"/>
                </a:solidFill>
                <a:latin typeface="+mn-lt"/>
                <a:ea typeface="+mn-ea"/>
                <a:cs typeface="+mn-cs"/>
              </a:defRPr>
            </a:lvl1pPr>
            <a:lvl2pPr marL="341313" indent="-339725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 sz="1800">
                <a:solidFill>
                  <a:srgbClr val="1E4191"/>
                </a:solidFill>
                <a:latin typeface="+mn-lt"/>
              </a:defRPr>
            </a:lvl2pPr>
            <a:lvl3pPr marL="744538" indent="-28892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3pPr>
            <a:lvl4pPr marL="1146175" indent="-287338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4pPr>
            <a:lvl5pPr marL="1546225" indent="-285750" algn="l" rtl="0" eaLnBrk="1" fontAlgn="base" hangingPunct="1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5pPr>
            <a:lvl6pPr marL="20034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6pPr>
            <a:lvl7pPr marL="24606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7pPr>
            <a:lvl8pPr marL="29178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8pPr>
            <a:lvl9pPr marL="33750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Mini D-fend</a:t>
            </a: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591977" y="3153542"/>
            <a:ext cx="2094031" cy="4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4880"/>
              </a:buClr>
              <a:defRPr sz="1800">
                <a:solidFill>
                  <a:srgbClr val="1E4191"/>
                </a:solidFill>
                <a:latin typeface="+mn-lt"/>
                <a:ea typeface="+mn-ea"/>
                <a:cs typeface="+mn-cs"/>
              </a:defRPr>
            </a:lvl1pPr>
            <a:lvl2pPr marL="341313" indent="-339725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 sz="1800">
                <a:solidFill>
                  <a:srgbClr val="1E4191"/>
                </a:solidFill>
                <a:latin typeface="+mn-lt"/>
              </a:defRPr>
            </a:lvl2pPr>
            <a:lvl3pPr marL="744538" indent="-28892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3pPr>
            <a:lvl4pPr marL="1146175" indent="-287338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4pPr>
            <a:lvl5pPr marL="1546225" indent="-285750" algn="l" rtl="0" eaLnBrk="1" fontAlgn="base" hangingPunct="1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5pPr>
            <a:lvl6pPr marL="20034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6pPr>
            <a:lvl7pPr marL="24606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7pPr>
            <a:lvl8pPr marL="29178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8pPr>
            <a:lvl9pPr marL="33750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9pPr>
          </a:lstStyle>
          <a:p>
            <a:pPr marL="1588" lvl="1" indent="0" algn="ctr">
              <a:buNone/>
            </a:pP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E-CO, E-COV,E-COVX, </a:t>
            </a:r>
          </a:p>
          <a:p>
            <a:pPr marL="1588" lvl="1" indent="0" algn="ctr">
              <a:buNone/>
            </a:pP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E-</a:t>
            </a:r>
            <a:r>
              <a:rPr lang="en-US" sz="1400" dirty="0" err="1" smtClean="0">
                <a:solidFill>
                  <a:schemeClr val="tx1"/>
                </a:solidFill>
                <a:cs typeface="Arial" charset="0"/>
              </a:rPr>
              <a:t>CAiO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, E-</a:t>
            </a:r>
            <a:r>
              <a:rPr lang="en-US" sz="1400" dirty="0" err="1" smtClean="0">
                <a:solidFill>
                  <a:schemeClr val="tx1"/>
                </a:solidFill>
                <a:cs typeface="Arial" charset="0"/>
              </a:rPr>
              <a:t>CAiOV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, E-</a:t>
            </a:r>
            <a:r>
              <a:rPr lang="en-US" sz="1400" dirty="0" err="1" smtClean="0">
                <a:solidFill>
                  <a:schemeClr val="tx1"/>
                </a:solidFill>
                <a:cs typeface="Arial" charset="0"/>
              </a:rPr>
              <a:t>CAiOVX</a:t>
            </a:r>
            <a:endParaRPr lang="en-US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0" name="Rectangle 4"/>
          <p:cNvSpPr txBox="1">
            <a:spLocks noChangeArrowheads="1"/>
          </p:cNvSpPr>
          <p:nvPr/>
        </p:nvSpPr>
        <p:spPr bwMode="auto">
          <a:xfrm>
            <a:off x="3507202" y="3181252"/>
            <a:ext cx="724340" cy="24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4880"/>
              </a:buClr>
              <a:defRPr sz="1800">
                <a:solidFill>
                  <a:srgbClr val="1E4191"/>
                </a:solidFill>
                <a:latin typeface="+mn-lt"/>
                <a:ea typeface="+mn-ea"/>
                <a:cs typeface="+mn-cs"/>
              </a:defRPr>
            </a:lvl1pPr>
            <a:lvl2pPr marL="341313" indent="-339725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 sz="1800">
                <a:solidFill>
                  <a:srgbClr val="1E4191"/>
                </a:solidFill>
                <a:latin typeface="+mn-lt"/>
              </a:defRPr>
            </a:lvl2pPr>
            <a:lvl3pPr marL="744538" indent="-28892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3pPr>
            <a:lvl4pPr marL="1146175" indent="-287338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4pPr>
            <a:lvl5pPr marL="1546225" indent="-285750" algn="l" rtl="0" eaLnBrk="1" fontAlgn="base" hangingPunct="1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5pPr>
            <a:lvl6pPr marL="20034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6pPr>
            <a:lvl7pPr marL="24606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7pPr>
            <a:lvl8pPr marL="29178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8pPr>
            <a:lvl9pPr marL="33750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9pPr>
          </a:lstStyle>
          <a:p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E-</a:t>
            </a:r>
            <a:r>
              <a:rPr lang="en-US" sz="1400" dirty="0" err="1" smtClean="0">
                <a:solidFill>
                  <a:schemeClr val="tx1"/>
                </a:solidFill>
                <a:cs typeface="Arial" charset="0"/>
              </a:rPr>
              <a:t>miniC</a:t>
            </a:r>
            <a:endParaRPr lang="en-US" sz="14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1" name="Rectangle 4"/>
          <p:cNvSpPr txBox="1">
            <a:spLocks noChangeArrowheads="1"/>
          </p:cNvSpPr>
          <p:nvPr/>
        </p:nvSpPr>
        <p:spPr bwMode="auto">
          <a:xfrm>
            <a:off x="590415" y="5547486"/>
            <a:ext cx="3470366" cy="23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4880"/>
              </a:buClr>
              <a:defRPr sz="1800">
                <a:solidFill>
                  <a:srgbClr val="1E4191"/>
                </a:solidFill>
                <a:latin typeface="+mn-lt"/>
                <a:ea typeface="+mn-ea"/>
                <a:cs typeface="+mn-cs"/>
              </a:defRPr>
            </a:lvl1pPr>
            <a:lvl2pPr marL="341313" indent="-339725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 sz="1800">
                <a:solidFill>
                  <a:srgbClr val="1E4191"/>
                </a:solidFill>
                <a:latin typeface="+mn-lt"/>
              </a:defRPr>
            </a:lvl2pPr>
            <a:lvl3pPr marL="744538" indent="-28892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3pPr>
            <a:lvl4pPr marL="1146175" indent="-287338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4pPr>
            <a:lvl5pPr marL="1546225" indent="-285750" algn="l" rtl="0" eaLnBrk="1" fontAlgn="base" hangingPunct="1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5pPr>
            <a:lvl6pPr marL="20034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6pPr>
            <a:lvl7pPr marL="24606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7pPr>
            <a:lvl8pPr marL="29178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8pPr>
            <a:lvl9pPr marL="33750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9pPr>
          </a:lstStyle>
          <a:p>
            <a:pPr marL="1588" lvl="1" indent="0" algn="ctr">
              <a:buNone/>
            </a:pP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D-fend      </a:t>
            </a:r>
            <a:r>
              <a:rPr lang="en-US" sz="1400" dirty="0" err="1" smtClean="0">
                <a:solidFill>
                  <a:schemeClr val="tx1"/>
                </a:solidFill>
                <a:cs typeface="Arial" charset="0"/>
              </a:rPr>
              <a:t>D-fend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+		</a:t>
            </a:r>
          </a:p>
        </p:txBody>
      </p:sp>
      <p:sp>
        <p:nvSpPr>
          <p:cNvPr id="32" name="Down Arrow 31"/>
          <p:cNvSpPr/>
          <p:nvPr/>
        </p:nvSpPr>
        <p:spPr>
          <a:xfrm>
            <a:off x="3665550" y="3743291"/>
            <a:ext cx="407644" cy="375583"/>
          </a:xfrm>
          <a:prstGeom prst="downArrow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3628" y="1775985"/>
            <a:ext cx="2681416" cy="4142897"/>
          </a:xfrm>
          <a:prstGeom prst="round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159206" y="1775984"/>
            <a:ext cx="1340708" cy="4142897"/>
          </a:xfrm>
          <a:prstGeom prst="round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175700" y="1775985"/>
            <a:ext cx="3023906" cy="4142897"/>
          </a:xfrm>
          <a:prstGeom prst="round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1338" y="2288659"/>
            <a:ext cx="2018768" cy="2329120"/>
          </a:xfrm>
          <a:prstGeom prst="rect">
            <a:avLst/>
          </a:prstGeom>
          <a:effectLst/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790" y="2211590"/>
            <a:ext cx="2015784" cy="2327626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8" y="280988"/>
            <a:ext cx="8985241" cy="998537"/>
          </a:xfrm>
        </p:spPr>
        <p:txBody>
          <a:bodyPr/>
          <a:lstStyle/>
          <a:p>
            <a:r>
              <a:rPr lang="ru-RU" sz="2600" dirty="0" smtClean="0">
                <a:solidFill>
                  <a:schemeClr val="tx1"/>
                </a:solidFill>
              </a:rPr>
              <a:t>Водяные ловушки для дыхательных модулей </a:t>
            </a:r>
            <a:r>
              <a:rPr lang="fi-FI" sz="2600" dirty="0" smtClean="0">
                <a:solidFill>
                  <a:schemeClr val="tx1"/>
                </a:solidFill>
              </a:rPr>
              <a:t>CARESCAPE</a:t>
            </a:r>
            <a:endParaRPr lang="en-US" sz="2600" i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254469" y="1952156"/>
            <a:ext cx="3879918" cy="2863744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800">
              <a:solidFill>
                <a:schemeClr val="accent1"/>
              </a:solidFill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4424021" y="1874770"/>
            <a:ext cx="1786452" cy="276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4880"/>
              </a:buClr>
              <a:defRPr sz="1800">
                <a:solidFill>
                  <a:srgbClr val="1E4191"/>
                </a:solidFill>
                <a:latin typeface="+mn-lt"/>
                <a:ea typeface="+mn-ea"/>
                <a:cs typeface="+mn-cs"/>
              </a:defRPr>
            </a:lvl1pPr>
            <a:lvl2pPr marL="341313" indent="-339725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 sz="1800">
                <a:solidFill>
                  <a:srgbClr val="1E4191"/>
                </a:solidFill>
                <a:latin typeface="+mn-lt"/>
              </a:defRPr>
            </a:lvl2pPr>
            <a:lvl3pPr marL="744538" indent="-28892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3pPr>
            <a:lvl4pPr marL="1146175" indent="-287338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4pPr>
            <a:lvl5pPr marL="1546225" indent="-285750" algn="l" rtl="0" eaLnBrk="1" fontAlgn="base" hangingPunct="1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5pPr>
            <a:lvl6pPr marL="20034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6pPr>
            <a:lvl7pPr marL="24606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7pPr>
            <a:lvl8pPr marL="29178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8pPr>
            <a:lvl9pPr marL="33750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9pPr>
          </a:lstStyle>
          <a:p>
            <a:endParaRPr lang="en-US" sz="1200" dirty="0" smtClean="0">
              <a:solidFill>
                <a:schemeClr val="tx1"/>
              </a:solidFill>
              <a:cs typeface="Arial" charset="0"/>
            </a:endParaRPr>
          </a:p>
          <a:p>
            <a:pPr>
              <a:spcBef>
                <a:spcPts val="0"/>
              </a:spcBef>
            </a:pPr>
            <a:endParaRPr lang="en-US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M1200227 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D-fend Pro+ 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Зеленый цвет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Заменяйте водяную ловушку каждые 24 часа, для каждого </a:t>
            </a:r>
            <a:r>
              <a:rPr lang="ru-RU" sz="1200" dirty="0">
                <a:solidFill>
                  <a:schemeClr val="tx1"/>
                </a:solidFill>
              </a:rPr>
              <a:t>нового пациента или чаще, если соответствующее указание появляется на мониторе.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</a:endParaRPr>
          </a:p>
          <a:p>
            <a:endParaRPr lang="en-US" sz="11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58759" y="1976687"/>
            <a:ext cx="3945215" cy="284163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800">
              <a:solidFill>
                <a:schemeClr val="accent1"/>
              </a:solidFill>
            </a:endParaRPr>
          </a:p>
        </p:txBody>
      </p:sp>
      <p:sp>
        <p:nvSpPr>
          <p:cNvPr id="32" name="Rectangle 4"/>
          <p:cNvSpPr txBox="1">
            <a:spLocks noChangeArrowheads="1"/>
          </p:cNvSpPr>
          <p:nvPr/>
        </p:nvSpPr>
        <p:spPr bwMode="auto">
          <a:xfrm>
            <a:off x="320227" y="1877410"/>
            <a:ext cx="1786452" cy="274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4880"/>
              </a:buClr>
              <a:defRPr sz="1800">
                <a:solidFill>
                  <a:srgbClr val="1E4191"/>
                </a:solidFill>
                <a:latin typeface="+mn-lt"/>
                <a:ea typeface="+mn-ea"/>
                <a:cs typeface="+mn-cs"/>
              </a:defRPr>
            </a:lvl1pPr>
            <a:lvl2pPr marL="341313" indent="-339725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 sz="1800">
                <a:solidFill>
                  <a:srgbClr val="1E4191"/>
                </a:solidFill>
                <a:latin typeface="+mn-lt"/>
              </a:defRPr>
            </a:lvl2pPr>
            <a:lvl3pPr marL="744538" indent="-28892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3pPr>
            <a:lvl4pPr marL="1146175" indent="-287338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4pPr>
            <a:lvl5pPr marL="1546225" indent="-285750" algn="l" rtl="0" eaLnBrk="1" fontAlgn="base" hangingPunct="1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5pPr>
            <a:lvl6pPr marL="20034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6pPr>
            <a:lvl7pPr marL="24606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7pPr>
            <a:lvl8pPr marL="29178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8pPr>
            <a:lvl9pPr marL="33750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9pPr>
          </a:lstStyle>
          <a:p>
            <a:endParaRPr lang="en-US" sz="1100" dirty="0" smtClean="0">
              <a:solidFill>
                <a:schemeClr val="tx1"/>
              </a:solidFill>
              <a:cs typeface="Arial" charset="0"/>
            </a:endParaRPr>
          </a:p>
          <a:p>
            <a:pPr>
              <a:spcBef>
                <a:spcPts val="0"/>
              </a:spcBef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M1182629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D-fend Pro 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Серый цвет</a:t>
            </a:r>
          </a:p>
          <a:p>
            <a:pPr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Заменяйте водяную ловушку каждые два месяца или чаще, если соответствующее указание появляется на мониторе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  <a:endParaRPr lang="en-US" sz="14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</a:endParaRPr>
          </a:p>
          <a:p>
            <a:endParaRPr lang="en-US" sz="1100" dirty="0" smtClean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052718"/>
              </p:ext>
            </p:extLst>
          </p:nvPr>
        </p:nvGraphicFramePr>
        <p:xfrm>
          <a:off x="1731702" y="5019918"/>
          <a:ext cx="5024697" cy="10261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6647"/>
                <a:gridCol w="840092"/>
                <a:gridCol w="989208"/>
                <a:gridCol w="905947"/>
                <a:gridCol w="1072803"/>
              </a:tblGrid>
              <a:tr h="352182">
                <a:tc>
                  <a:txBody>
                    <a:bodyPr/>
                    <a:lstStyle/>
                    <a:p>
                      <a:endParaRPr lang="fi-FI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 smtClean="0"/>
                        <a:t>E-sCO</a:t>
                      </a:r>
                      <a:endParaRPr lang="fi-FI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 smtClean="0"/>
                        <a:t>E-sCOV</a:t>
                      </a:r>
                      <a:endParaRPr lang="fi-FI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 smtClean="0"/>
                        <a:t>E-sCAiO</a:t>
                      </a:r>
                      <a:endParaRPr lang="fi-FI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 smtClean="0"/>
                        <a:t>E-sCAiOV</a:t>
                      </a:r>
                      <a:endParaRPr lang="fi-FI" sz="1400" b="0" dirty="0"/>
                    </a:p>
                  </a:txBody>
                  <a:tcPr/>
                </a:tc>
              </a:tr>
              <a:tr h="3369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D-fend Pro</a:t>
                      </a:r>
                      <a:endParaRPr lang="fi-FI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X</a:t>
                      </a:r>
                      <a:endParaRPr lang="fi-FI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X</a:t>
                      </a:r>
                      <a:endParaRPr lang="fi-FI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3369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D-fend Pro+</a:t>
                      </a:r>
                      <a:endParaRPr lang="fi-FI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X</a:t>
                      </a:r>
                      <a:endParaRPr lang="fi-FI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X</a:t>
                      </a:r>
                      <a:endParaRPr lang="fi-FI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Round Diagonal Corner Rectangle 16"/>
          <p:cNvSpPr/>
          <p:nvPr/>
        </p:nvSpPr>
        <p:spPr>
          <a:xfrm>
            <a:off x="618896" y="1688049"/>
            <a:ext cx="2327504" cy="288638"/>
          </a:xfrm>
          <a:prstGeom prst="round2Diag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</a:rPr>
              <a:t>Анестезия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4686508" y="1665765"/>
            <a:ext cx="2484214" cy="298730"/>
          </a:xfrm>
          <a:prstGeom prst="round2Diag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</a:rPr>
              <a:t>Интенсивная терапия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759" y="686544"/>
            <a:ext cx="8653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kern="0" dirty="0" smtClean="0">
                <a:solidFill>
                  <a:schemeClr val="accent2"/>
                </a:solidFill>
                <a:latin typeface="GE Inspira Pitch"/>
                <a:ea typeface="+mj-ea"/>
                <a:cs typeface="+mj-cs"/>
              </a:rPr>
              <a:t>Обеспечивает улучшенную производительность новейших дыхательных модулей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669" y="1709242"/>
            <a:ext cx="1074002" cy="183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5944" y="1704870"/>
            <a:ext cx="1302320" cy="184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2709" y="1704870"/>
            <a:ext cx="1309397" cy="183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Водяные ловушки для компактных модулей воздушного потока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ru-RU" sz="2000" i="1" dirty="0">
                <a:solidFill>
                  <a:schemeClr val="accent2"/>
                </a:solidFill>
                <a:latin typeface="GE Inspira Pitch"/>
              </a:rPr>
              <a:t>Специализированные решения </a:t>
            </a:r>
            <a:r>
              <a:rPr lang="ru-RU" sz="2000" i="1" dirty="0" smtClean="0">
                <a:solidFill>
                  <a:schemeClr val="accent2"/>
                </a:solidFill>
                <a:latin typeface="GE Inspira Pitch"/>
              </a:rPr>
              <a:t>для каждой области применения</a:t>
            </a:r>
            <a:endParaRPr lang="en-US" sz="2400" i="1" dirty="0">
              <a:solidFill>
                <a:schemeClr val="accent2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72190" y="1632931"/>
            <a:ext cx="2640812" cy="2764899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800">
              <a:solidFill>
                <a:schemeClr val="accent1"/>
              </a:solidFill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386969" y="1654822"/>
            <a:ext cx="2453572" cy="274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4880"/>
              </a:buClr>
              <a:defRPr sz="1800">
                <a:solidFill>
                  <a:srgbClr val="1E4191"/>
                </a:solidFill>
                <a:latin typeface="+mn-lt"/>
                <a:ea typeface="+mn-ea"/>
                <a:cs typeface="+mn-cs"/>
              </a:defRPr>
            </a:lvl1pPr>
            <a:lvl2pPr marL="341313" indent="-339725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 sz="1800">
                <a:solidFill>
                  <a:srgbClr val="1E4191"/>
                </a:solidFill>
                <a:latin typeface="+mn-lt"/>
              </a:defRPr>
            </a:lvl2pPr>
            <a:lvl3pPr marL="744538" indent="-28892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3pPr>
            <a:lvl4pPr marL="1146175" indent="-287338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4pPr>
            <a:lvl5pPr marL="1546225" indent="-285750" algn="l" rtl="0" eaLnBrk="1" fontAlgn="base" hangingPunct="1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5pPr>
            <a:lvl6pPr marL="20034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6pPr>
            <a:lvl7pPr marL="24606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7pPr>
            <a:lvl8pPr marL="29178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8pPr>
            <a:lvl9pPr marL="33750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9pPr>
          </a:lstStyle>
          <a:p>
            <a:endParaRPr lang="en-US" sz="1200" dirty="0" smtClean="0">
              <a:solidFill>
                <a:schemeClr val="tx1"/>
              </a:solidFill>
              <a:cs typeface="Arial" charset="0"/>
            </a:endParaRPr>
          </a:p>
          <a:p>
            <a:pPr>
              <a:spcBef>
                <a:spcPts val="0"/>
              </a:spcBef>
            </a:pPr>
            <a:endParaRPr lang="en-US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876466 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D-fend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Черный цвет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100" dirty="0" smtClean="0">
                <a:solidFill>
                  <a:schemeClr val="tx1"/>
                </a:solidFill>
              </a:rPr>
              <a:t>Заменяйте картридж каждые два месяца или чаще, если соответствующее указание появляется на мониторе.</a:t>
            </a:r>
            <a:endParaRPr lang="en-US" sz="11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13744" y="1632931"/>
            <a:ext cx="2640812" cy="2964469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800">
              <a:solidFill>
                <a:schemeClr val="accent1"/>
              </a:solidFill>
            </a:endParaRPr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3170088" y="1654821"/>
            <a:ext cx="2377372" cy="294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4880"/>
              </a:buClr>
              <a:defRPr sz="1800">
                <a:solidFill>
                  <a:srgbClr val="1E4191"/>
                </a:solidFill>
                <a:latin typeface="+mn-lt"/>
                <a:ea typeface="+mn-ea"/>
                <a:cs typeface="+mn-cs"/>
              </a:defRPr>
            </a:lvl1pPr>
            <a:lvl2pPr marL="341313" indent="-339725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 sz="1800">
                <a:solidFill>
                  <a:srgbClr val="1E4191"/>
                </a:solidFill>
                <a:latin typeface="+mn-lt"/>
              </a:defRPr>
            </a:lvl2pPr>
            <a:lvl3pPr marL="744538" indent="-28892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3pPr>
            <a:lvl4pPr marL="1146175" indent="-287338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4pPr>
            <a:lvl5pPr marL="1546225" indent="-285750" algn="l" rtl="0" eaLnBrk="1" fontAlgn="base" hangingPunct="1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5pPr>
            <a:lvl6pPr marL="20034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6pPr>
            <a:lvl7pPr marL="24606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7pPr>
            <a:lvl8pPr marL="29178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8pPr>
            <a:lvl9pPr marL="33750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9pPr>
          </a:lstStyle>
          <a:p>
            <a:endParaRPr lang="en-US" sz="1200" dirty="0" smtClean="0">
              <a:solidFill>
                <a:schemeClr val="tx1"/>
              </a:solidFill>
              <a:cs typeface="Arial" charset="0"/>
            </a:endParaRPr>
          </a:p>
          <a:p>
            <a:pPr>
              <a:spcBef>
                <a:spcPts val="0"/>
              </a:spcBef>
            </a:pPr>
            <a:endParaRPr lang="en-US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881319 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D-fend+ 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Зеленый цвет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100" dirty="0" smtClean="0">
                <a:solidFill>
                  <a:schemeClr val="tx1"/>
                </a:solidFill>
              </a:rPr>
              <a:t>Заменяйте картридж каждые 24 часа для каждого нового пациента или чаще, если соответствующее указаниме появляется на мониторе.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68567" y="1609490"/>
            <a:ext cx="3061730" cy="4083739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800">
              <a:solidFill>
                <a:schemeClr val="accent1"/>
              </a:solidFill>
            </a:endParaRP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 bwMode="auto">
          <a:xfrm>
            <a:off x="5840355" y="1631381"/>
            <a:ext cx="2859916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4880"/>
              </a:buClr>
              <a:defRPr sz="1800">
                <a:solidFill>
                  <a:srgbClr val="1E4191"/>
                </a:solidFill>
                <a:latin typeface="+mn-lt"/>
                <a:ea typeface="+mn-ea"/>
                <a:cs typeface="+mn-cs"/>
              </a:defRPr>
            </a:lvl1pPr>
            <a:lvl2pPr marL="341313" indent="-339725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 sz="1800">
                <a:solidFill>
                  <a:srgbClr val="1E4191"/>
                </a:solidFill>
                <a:latin typeface="+mn-lt"/>
              </a:defRPr>
            </a:lvl2pPr>
            <a:lvl3pPr marL="744538" indent="-28892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3pPr>
            <a:lvl4pPr marL="1146175" indent="-287338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4pPr>
            <a:lvl5pPr marL="1546225" indent="-285750" algn="l" rtl="0" eaLnBrk="1" fontAlgn="base" hangingPunct="1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5pPr>
            <a:lvl6pPr marL="20034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6pPr>
            <a:lvl7pPr marL="24606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7pPr>
            <a:lvl8pPr marL="29178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8pPr>
            <a:lvl9pPr marL="33750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1800">
                <a:solidFill>
                  <a:srgbClr val="1E4191"/>
                </a:solidFill>
                <a:latin typeface="+mn-lt"/>
              </a:defRPr>
            </a:lvl9pPr>
          </a:lstStyle>
          <a:p>
            <a:endParaRPr lang="en-US" sz="1200" dirty="0" smtClean="0">
              <a:solidFill>
                <a:schemeClr val="tx1"/>
              </a:solidFill>
              <a:cs typeface="Arial" charset="0"/>
            </a:endParaRPr>
          </a:p>
          <a:p>
            <a:pPr>
              <a:spcBef>
                <a:spcPts val="0"/>
              </a:spcBef>
            </a:pPr>
            <a:endParaRPr lang="en-US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8002174 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Mini D-fend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100" dirty="0">
                <a:solidFill>
                  <a:schemeClr val="tx1"/>
                </a:solidFill>
              </a:rPr>
              <a:t>При интенсивной терапии:</a:t>
            </a:r>
            <a:endParaRPr lang="en-US" sz="1100" dirty="0">
              <a:solidFill>
                <a:schemeClr val="tx1"/>
              </a:solidFill>
            </a:endParaRPr>
          </a:p>
          <a:p>
            <a:pPr marL="404813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chemeClr val="tx1"/>
                </a:solidFill>
              </a:rPr>
              <a:t>Заменяйте водяную ловушку каждые 24 часа, для каждого нового пациента или чаще, если соответствующее указание появляется на мониторе.</a:t>
            </a:r>
            <a:endParaRPr lang="en-US" sz="11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100" dirty="0">
                <a:solidFill>
                  <a:schemeClr val="tx1"/>
                </a:solidFill>
              </a:rPr>
              <a:t>При анестезии:</a:t>
            </a:r>
            <a:endParaRPr lang="en-US" sz="1100" dirty="0">
              <a:solidFill>
                <a:schemeClr val="tx1"/>
              </a:solidFill>
            </a:endParaRPr>
          </a:p>
          <a:p>
            <a:pPr marL="404813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chemeClr val="tx1"/>
                </a:solidFill>
              </a:rPr>
              <a:t>Заменяйте картридж каждые два месяца или чаще, если соответствующее указание появляется на мониторе.</a:t>
            </a:r>
            <a:endParaRPr lang="en-US" sz="11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 smtClean="0">
              <a:solidFill>
                <a:schemeClr val="tx1"/>
              </a:solidFill>
            </a:endParaRPr>
          </a:p>
          <a:p>
            <a:endParaRPr lang="en-US" sz="11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603204" y="1356485"/>
            <a:ext cx="1416917" cy="276446"/>
          </a:xfrm>
          <a:prstGeom prst="round2Diag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Анестезия</a:t>
            </a:r>
            <a:endParaRPr lang="fi-FI" sz="1600" dirty="0"/>
          </a:p>
        </p:txBody>
      </p:sp>
      <p:sp>
        <p:nvSpPr>
          <p:cNvPr id="17" name="Round Diagonal Corner Rectangle 16"/>
          <p:cNvSpPr/>
          <p:nvPr/>
        </p:nvSpPr>
        <p:spPr>
          <a:xfrm>
            <a:off x="6222388" y="1315981"/>
            <a:ext cx="1047926" cy="276446"/>
          </a:xfrm>
          <a:prstGeom prst="round2Diag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E-</a:t>
            </a:r>
            <a:r>
              <a:rPr lang="en-US" sz="1600" dirty="0" err="1" smtClean="0"/>
              <a:t>MiniC</a:t>
            </a:r>
            <a:endParaRPr lang="fi-FI" sz="1600" dirty="0"/>
          </a:p>
        </p:txBody>
      </p:sp>
      <p:sp>
        <p:nvSpPr>
          <p:cNvPr id="18" name="Round Diagonal Corner Rectangle 17"/>
          <p:cNvSpPr/>
          <p:nvPr/>
        </p:nvSpPr>
        <p:spPr>
          <a:xfrm>
            <a:off x="3165170" y="1331017"/>
            <a:ext cx="2387207" cy="261410"/>
          </a:xfrm>
          <a:prstGeom prst="round2Diag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Интенсивная терапия</a:t>
            </a:r>
            <a:endParaRPr lang="fi-FI" sz="16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37086"/>
              </p:ext>
            </p:extLst>
          </p:nvPr>
        </p:nvGraphicFramePr>
        <p:xfrm>
          <a:off x="206343" y="4653795"/>
          <a:ext cx="5448213" cy="12947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7013"/>
                <a:gridCol w="508000"/>
                <a:gridCol w="571500"/>
                <a:gridCol w="685800"/>
                <a:gridCol w="609600"/>
                <a:gridCol w="685800"/>
                <a:gridCol w="800100"/>
                <a:gridCol w="660400"/>
              </a:tblGrid>
              <a:tr h="364523">
                <a:tc>
                  <a:txBody>
                    <a:bodyPr/>
                    <a:lstStyle/>
                    <a:p>
                      <a:endParaRPr lang="fi-FI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dirty="0" smtClean="0"/>
                        <a:t>E-CO</a:t>
                      </a:r>
                      <a:endParaRPr lang="fi-FI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dirty="0" smtClean="0"/>
                        <a:t>E-COV</a:t>
                      </a:r>
                      <a:endParaRPr lang="fi-FI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dirty="0" smtClean="0"/>
                        <a:t>E-COVX</a:t>
                      </a:r>
                      <a:endParaRPr lang="fi-FI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dirty="0" smtClean="0"/>
                        <a:t>E-CAiO</a:t>
                      </a:r>
                      <a:endParaRPr lang="fi-FI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dirty="0" smtClean="0"/>
                        <a:t>E-CAiOV</a:t>
                      </a:r>
                      <a:endParaRPr lang="fi-FI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dirty="0" smtClean="0"/>
                        <a:t>E-CAiOVX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dirty="0" smtClean="0"/>
                        <a:t>E-miniC</a:t>
                      </a:r>
                      <a:endParaRPr lang="fi-FI" sz="1050" b="0" dirty="0"/>
                    </a:p>
                  </a:txBody>
                  <a:tcPr/>
                </a:tc>
              </a:tr>
              <a:tr h="283213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D-fend</a:t>
                      </a:r>
                      <a:endParaRPr lang="fi-FI" sz="105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05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05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05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 smtClean="0"/>
                        <a:t>X</a:t>
                      </a:r>
                      <a:endParaRPr lang="fi-FI" sz="105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 smtClean="0"/>
                        <a:t>X</a:t>
                      </a:r>
                      <a:endParaRPr lang="fi-FI" sz="105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dirty="0" smtClean="0"/>
                        <a:t>X</a:t>
                      </a:r>
                      <a:endParaRPr lang="fi-FI" sz="105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05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284998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D-fend+</a:t>
                      </a:r>
                      <a:endParaRPr lang="fi-FI" sz="105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 smtClean="0"/>
                        <a:t>X</a:t>
                      </a:r>
                      <a:endParaRPr lang="fi-FI" sz="105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 smtClean="0"/>
                        <a:t>X</a:t>
                      </a:r>
                      <a:endParaRPr lang="fi-FI" sz="105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dirty="0" smtClean="0"/>
                        <a:t>X</a:t>
                      </a:r>
                      <a:endParaRPr lang="fi-FI" sz="1050" b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05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05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05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05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315080">
                <a:tc>
                  <a:txBody>
                    <a:bodyPr/>
                    <a:lstStyle/>
                    <a:p>
                      <a:r>
                        <a:rPr lang="fi-FI" sz="1050" dirty="0" smtClean="0"/>
                        <a:t>Mini D-fend</a:t>
                      </a:r>
                      <a:endParaRPr lang="fi-FI" sz="105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05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05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05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05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05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05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dirty="0" smtClean="0"/>
                        <a:t>X</a:t>
                      </a:r>
                      <a:endParaRPr lang="fi-FI" sz="1050" b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02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280988"/>
            <a:ext cx="8524875" cy="998537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Замена водяной ловушки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62856" y="1463107"/>
            <a:ext cx="8302171" cy="1862799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При своевременной замене водяной ловушки: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обеспечивается </a:t>
            </a:r>
            <a:r>
              <a:rPr lang="ru-RU" sz="1600" dirty="0" smtClean="0">
                <a:solidFill>
                  <a:schemeClr val="accent2"/>
                </a:solidFill>
              </a:rPr>
              <a:t>непрерывное функционирование </a:t>
            </a:r>
            <a:r>
              <a:rPr lang="ru-RU" sz="1600" dirty="0" smtClean="0">
                <a:solidFill>
                  <a:schemeClr val="tx1"/>
                </a:solidFill>
              </a:rPr>
              <a:t>газового модуля</a:t>
            </a:r>
            <a:endParaRPr lang="en-US" sz="1600" dirty="0"/>
          </a:p>
          <a:p>
            <a:pPr marL="285750" indent="-28575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газовый модуль </a:t>
            </a:r>
            <a:r>
              <a:rPr lang="ru-RU" sz="1600" dirty="0">
                <a:solidFill>
                  <a:schemeClr val="accent2"/>
                </a:solidFill>
              </a:rPr>
              <a:t>защищен</a:t>
            </a:r>
            <a:r>
              <a:rPr lang="ru-RU" sz="1600" dirty="0" smtClean="0">
                <a:solidFill>
                  <a:schemeClr val="tx1"/>
                </a:solidFill>
              </a:rPr>
              <a:t> от загрязнения микроорганизмами, влажности и секреций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продлевается </a:t>
            </a:r>
            <a:r>
              <a:rPr lang="ru-RU" sz="1600" dirty="0">
                <a:solidFill>
                  <a:schemeClr val="tx1"/>
                </a:solidFill>
              </a:rPr>
              <a:t>срок службы </a:t>
            </a:r>
            <a:r>
              <a:rPr lang="ru-RU" sz="1600" dirty="0" smtClean="0">
                <a:solidFill>
                  <a:schemeClr val="tx1"/>
                </a:solidFill>
              </a:rPr>
              <a:t>и сокращается </a:t>
            </a:r>
            <a:r>
              <a:rPr lang="ru-RU" sz="1600" dirty="0">
                <a:solidFill>
                  <a:schemeClr val="tx1"/>
                </a:solidFill>
              </a:rPr>
              <a:t>время </a:t>
            </a:r>
            <a:r>
              <a:rPr lang="ru-RU" sz="1600" dirty="0" smtClean="0">
                <a:solidFill>
                  <a:schemeClr val="tx1"/>
                </a:solidFill>
              </a:rPr>
              <a:t>простоя модуля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сокращаются издержки на сервисное обслуживание модуля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2857" y="3973652"/>
            <a:ext cx="8302171" cy="187401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При интенсивной терапии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заменяйте картридж каждые 24 часа, для каждого нового пациента или чаще, если соответствующее указание появляется на мониторе</a:t>
            </a: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При анестезии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з</a:t>
            </a:r>
            <a:r>
              <a:rPr lang="ru-RU" sz="1600" dirty="0" smtClean="0">
                <a:solidFill>
                  <a:schemeClr val="tx1"/>
                </a:solidFill>
              </a:rPr>
              <a:t>аменяйте картридж каждые два месяца или чаще</a:t>
            </a:r>
            <a:r>
              <a:rPr lang="ru-RU" sz="1600" dirty="0">
                <a:solidFill>
                  <a:schemeClr val="tx1"/>
                </a:solidFill>
              </a:rPr>
              <a:t>, если соответствующее указание появляется на </a:t>
            </a:r>
            <a:r>
              <a:rPr lang="ru-RU" sz="1600" dirty="0" smtClean="0">
                <a:solidFill>
                  <a:schemeClr val="tx1"/>
                </a:solidFill>
              </a:rPr>
              <a:t>мониторе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667656" y="1033886"/>
            <a:ext cx="6271305" cy="289122"/>
          </a:xfrm>
          <a:prstGeom prst="round2Diag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Почему необходимо соблюдать рекомендованные интервалы замены? </a:t>
            </a:r>
            <a:endParaRPr lang="fi-FI" sz="1400" dirty="0"/>
          </a:p>
        </p:txBody>
      </p:sp>
      <p:sp>
        <p:nvSpPr>
          <p:cNvPr id="12" name="Round Diagonal Corner Rectangle 11"/>
          <p:cNvSpPr/>
          <p:nvPr/>
        </p:nvSpPr>
        <p:spPr>
          <a:xfrm>
            <a:off x="748057" y="3516421"/>
            <a:ext cx="4890743" cy="286934"/>
          </a:xfrm>
          <a:prstGeom prst="round2Diag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Каким должен быть </a:t>
            </a:r>
            <a:r>
              <a:rPr lang="ru-RU" sz="1400" dirty="0"/>
              <a:t>интервал </a:t>
            </a:r>
            <a:r>
              <a:rPr lang="ru-RU" sz="1400" dirty="0" smtClean="0"/>
              <a:t>замены водяной ловушки</a:t>
            </a:r>
            <a:r>
              <a:rPr lang="en-US" sz="1400" dirty="0" smtClean="0"/>
              <a:t>?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2571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Датчики потока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4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Спирометрия пациента</a:t>
            </a:r>
            <a:r>
              <a:rPr lang="fi-FI" sz="3600" dirty="0">
                <a:solidFill>
                  <a:schemeClr val="tx1"/>
                </a:solidFill>
              </a:rPr>
              <a:t/>
            </a:r>
            <a:br>
              <a:rPr lang="fi-FI" sz="3600" dirty="0">
                <a:solidFill>
                  <a:schemeClr val="tx1"/>
                </a:solidFill>
              </a:rPr>
            </a:b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3278" y="1473600"/>
            <a:ext cx="6529947" cy="1106629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500" dirty="0" smtClean="0">
                <a:solidFill>
                  <a:schemeClr val="tx1"/>
                </a:solidFill>
              </a:rPr>
              <a:t>Метод </a:t>
            </a:r>
            <a:r>
              <a:rPr lang="ru-RU" sz="1500" dirty="0">
                <a:solidFill>
                  <a:schemeClr val="tx1"/>
                </a:solidFill>
              </a:rPr>
              <a:t>исследования функции внешнего дыхания, включающий в себя измерение объёмных и скоростных показателей </a:t>
            </a:r>
            <a:r>
              <a:rPr lang="ru-RU" sz="1500" dirty="0" smtClean="0">
                <a:solidFill>
                  <a:schemeClr val="tx1"/>
                </a:solidFill>
              </a:rPr>
              <a:t>дыхания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500" dirty="0" smtClean="0">
                <a:solidFill>
                  <a:schemeClr val="tx1"/>
                </a:solidFill>
              </a:rPr>
              <a:t>Графическое отображение показателей в виде волн и петель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500" dirty="0" smtClean="0">
                <a:solidFill>
                  <a:schemeClr val="tx1"/>
                </a:solidFill>
              </a:rPr>
              <a:t>Измерения проводятся в воздушных путях пациента 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500" dirty="0" smtClean="0">
                <a:solidFill>
                  <a:schemeClr val="tx1"/>
                </a:solidFill>
              </a:rPr>
              <a:t>Не зависит от аппарата ИВЛ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530788" y="1190731"/>
            <a:ext cx="2674139" cy="276446"/>
          </a:xfrm>
          <a:prstGeom prst="round2Diag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Что такое спирометрия пациента</a:t>
            </a:r>
            <a:r>
              <a:rPr lang="en-US" sz="1200" b="1" dirty="0" smtClean="0">
                <a:solidFill>
                  <a:schemeClr val="bg1"/>
                </a:solidFill>
              </a:rPr>
              <a:t>?</a:t>
            </a:r>
            <a:endParaRPr lang="fi-FI" sz="12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3279" y="3121788"/>
            <a:ext cx="4053730" cy="284358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Мониторинг параметров пациента и параметров анестезиологического контура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Мгновенная индикация изменений</a:t>
            </a:r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Обнаружение осложнений при вентиляции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Способствует увеличению уровня безопасности пациента при вентиляции</a:t>
            </a: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348289" y="2743200"/>
            <a:ext cx="3803710" cy="364012"/>
          </a:xfrm>
          <a:prstGeom prst="round2Diag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Почему необходимо </a:t>
            </a:r>
            <a:r>
              <a:rPr lang="ru-RU" sz="1200" b="1" dirty="0" smtClean="0">
                <a:solidFill>
                  <a:schemeClr val="bg1"/>
                </a:solidFill>
              </a:rPr>
              <a:t>проведение спирометрии </a:t>
            </a:r>
            <a:r>
              <a:rPr lang="ru-RU" sz="1200" b="1" dirty="0">
                <a:solidFill>
                  <a:schemeClr val="bg1"/>
                </a:solidFill>
              </a:rPr>
              <a:t>в операционной</a:t>
            </a:r>
            <a:r>
              <a:rPr lang="en-US" sz="1200" b="1" dirty="0">
                <a:solidFill>
                  <a:schemeClr val="bg1"/>
                </a:solidFill>
              </a:rPr>
              <a:t>?</a:t>
            </a:r>
            <a:endParaRPr lang="fi-FI" sz="12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79904" y="3121788"/>
            <a:ext cx="4053730" cy="284358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Оптимизация настроек аппарата ИВЛ</a:t>
            </a:r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Элиминация осложнений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Информация для принятия решений о методах терапии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Снижение риска повреждения легкого при искусственной вентиляции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4793077" y="2743200"/>
            <a:ext cx="3627383" cy="369535"/>
          </a:xfrm>
          <a:prstGeom prst="round2Diag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Почему необходимо проведение спирометрии в палате интенсивой терапии</a:t>
            </a:r>
            <a:r>
              <a:rPr lang="en-US" sz="1200" b="1" dirty="0">
                <a:solidFill>
                  <a:schemeClr val="bg1"/>
                </a:solidFill>
              </a:rPr>
              <a:t>?</a:t>
            </a:r>
            <a:endParaRPr lang="fi-FI" sz="1200" b="1" dirty="0">
              <a:solidFill>
                <a:schemeClr val="bg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061730" y="4693332"/>
            <a:ext cx="430618" cy="4953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solidFill>
                <a:schemeClr val="tx1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6450633" y="4693332"/>
            <a:ext cx="430618" cy="4953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solidFill>
                <a:schemeClr val="tx1"/>
              </a:solidFill>
            </a:endParaRPr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7039802" y="248777"/>
            <a:ext cx="1599429" cy="2431553"/>
            <a:chOff x="600" y="895"/>
            <a:chExt cx="2069" cy="3205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600" y="895"/>
              <a:ext cx="2069" cy="3205"/>
            </a:xfrm>
            <a:custGeom>
              <a:avLst/>
              <a:gdLst>
                <a:gd name="T0" fmla="*/ 0 w 2117"/>
                <a:gd name="T1" fmla="*/ 0 h 3205"/>
                <a:gd name="T2" fmla="*/ 528 w 2117"/>
                <a:gd name="T3" fmla="*/ 0 h 3205"/>
                <a:gd name="T4" fmla="*/ 1058 w 2117"/>
                <a:gd name="T5" fmla="*/ 0 h 3205"/>
                <a:gd name="T6" fmla="*/ 1586 w 2117"/>
                <a:gd name="T7" fmla="*/ 0 h 3205"/>
                <a:gd name="T8" fmla="*/ 2116 w 2117"/>
                <a:gd name="T9" fmla="*/ 0 h 3205"/>
                <a:gd name="T10" fmla="*/ 2116 w 2117"/>
                <a:gd name="T11" fmla="*/ 1601 h 3205"/>
                <a:gd name="T12" fmla="*/ 2116 w 2117"/>
                <a:gd name="T13" fmla="*/ 3204 h 3205"/>
                <a:gd name="T14" fmla="*/ 1586 w 2117"/>
                <a:gd name="T15" fmla="*/ 3204 h 3205"/>
                <a:gd name="T16" fmla="*/ 1058 w 2117"/>
                <a:gd name="T17" fmla="*/ 3204 h 3205"/>
                <a:gd name="T18" fmla="*/ 528 w 2117"/>
                <a:gd name="T19" fmla="*/ 3204 h 3205"/>
                <a:gd name="T20" fmla="*/ 0 w 2117"/>
                <a:gd name="T21" fmla="*/ 3204 h 3205"/>
                <a:gd name="T22" fmla="*/ 0 w 2117"/>
                <a:gd name="T23" fmla="*/ 1601 h 3205"/>
                <a:gd name="T24" fmla="*/ 0 w 2117"/>
                <a:gd name="T25" fmla="*/ 0 h 3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7" h="3205">
                  <a:moveTo>
                    <a:pt x="0" y="0"/>
                  </a:moveTo>
                  <a:lnTo>
                    <a:pt x="528" y="0"/>
                  </a:lnTo>
                  <a:lnTo>
                    <a:pt x="1058" y="0"/>
                  </a:lnTo>
                  <a:lnTo>
                    <a:pt x="1586" y="0"/>
                  </a:lnTo>
                  <a:lnTo>
                    <a:pt x="2116" y="0"/>
                  </a:lnTo>
                  <a:lnTo>
                    <a:pt x="2116" y="1601"/>
                  </a:lnTo>
                  <a:lnTo>
                    <a:pt x="2116" y="3204"/>
                  </a:lnTo>
                  <a:lnTo>
                    <a:pt x="1586" y="3204"/>
                  </a:lnTo>
                  <a:lnTo>
                    <a:pt x="1058" y="3204"/>
                  </a:lnTo>
                  <a:lnTo>
                    <a:pt x="528" y="3204"/>
                  </a:lnTo>
                  <a:lnTo>
                    <a:pt x="0" y="3204"/>
                  </a:lnTo>
                  <a:lnTo>
                    <a:pt x="0" y="1601"/>
                  </a:lnTo>
                  <a:lnTo>
                    <a:pt x="0" y="0"/>
                  </a:lnTo>
                </a:path>
              </a:pathLst>
            </a:custGeom>
            <a:solidFill>
              <a:srgbClr val="676F79"/>
            </a:solidFill>
            <a:ln>
              <a:noFill/>
            </a:ln>
            <a:effectLst>
              <a:outerShdw dist="35921" dir="2700000" algn="ctr" rotWithShape="0">
                <a:srgbClr val="DADADA"/>
              </a:outerShdw>
            </a:effectLst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888" y="1155"/>
              <a:ext cx="0" cy="1240"/>
            </a:xfrm>
            <a:prstGeom prst="line">
              <a:avLst/>
            </a:prstGeom>
            <a:noFill/>
            <a:ln w="127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>
              <a:off x="748" y="2399"/>
              <a:ext cx="1480" cy="0"/>
            </a:xfrm>
            <a:prstGeom prst="line">
              <a:avLst/>
            </a:prstGeom>
            <a:noFill/>
            <a:ln w="127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683" y="907"/>
              <a:ext cx="666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700" dirty="0">
                  <a:solidFill>
                    <a:srgbClr val="FAFD00"/>
                  </a:solidFill>
                  <a:latin typeface="GE Inspira Pitch" pitchFamily="34" charset="0"/>
                </a:rPr>
                <a:t>1200 </a:t>
              </a:r>
              <a:r>
                <a:rPr lang="en-US" sz="700" dirty="0" err="1">
                  <a:solidFill>
                    <a:srgbClr val="FAFD00"/>
                  </a:solidFill>
                  <a:latin typeface="GE Inspira Pitch" pitchFamily="34" charset="0"/>
                </a:rPr>
                <a:t>Vol</a:t>
              </a:r>
              <a:endParaRPr lang="en-US" sz="700" dirty="0">
                <a:solidFill>
                  <a:srgbClr val="FAFD00"/>
                </a:solidFill>
                <a:latin typeface="GE Inspira Pitch" pitchFamily="34" charset="0"/>
              </a:endParaRP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2171" y="2155"/>
              <a:ext cx="450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700" dirty="0">
                  <a:solidFill>
                    <a:srgbClr val="FAFD00"/>
                  </a:solidFill>
                  <a:latin typeface="GE Inspira Pitch" pitchFamily="34" charset="0"/>
                </a:rPr>
                <a:t>Paw</a:t>
              </a:r>
            </a:p>
            <a:p>
              <a:r>
                <a:rPr lang="en-US" sz="700" dirty="0">
                  <a:solidFill>
                    <a:srgbClr val="FAFD00"/>
                  </a:solidFill>
                  <a:latin typeface="GE Inspira Pitch" pitchFamily="34" charset="0"/>
                </a:rPr>
                <a:t> 40</a:t>
              </a:r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936" y="1387"/>
              <a:ext cx="836" cy="1009"/>
            </a:xfrm>
            <a:custGeom>
              <a:avLst/>
              <a:gdLst>
                <a:gd name="T0" fmla="*/ 96 w 836"/>
                <a:gd name="T1" fmla="*/ 1008 h 1009"/>
                <a:gd name="T2" fmla="*/ 163 w 836"/>
                <a:gd name="T3" fmla="*/ 989 h 1009"/>
                <a:gd name="T4" fmla="*/ 221 w 836"/>
                <a:gd name="T5" fmla="*/ 970 h 1009"/>
                <a:gd name="T6" fmla="*/ 288 w 836"/>
                <a:gd name="T7" fmla="*/ 931 h 1009"/>
                <a:gd name="T8" fmla="*/ 355 w 836"/>
                <a:gd name="T9" fmla="*/ 874 h 1009"/>
                <a:gd name="T10" fmla="*/ 403 w 836"/>
                <a:gd name="T11" fmla="*/ 816 h 1009"/>
                <a:gd name="T12" fmla="*/ 461 w 836"/>
                <a:gd name="T13" fmla="*/ 758 h 1009"/>
                <a:gd name="T14" fmla="*/ 528 w 836"/>
                <a:gd name="T15" fmla="*/ 662 h 1009"/>
                <a:gd name="T16" fmla="*/ 566 w 836"/>
                <a:gd name="T17" fmla="*/ 614 h 1009"/>
                <a:gd name="T18" fmla="*/ 605 w 836"/>
                <a:gd name="T19" fmla="*/ 509 h 1009"/>
                <a:gd name="T20" fmla="*/ 643 w 836"/>
                <a:gd name="T21" fmla="*/ 442 h 1009"/>
                <a:gd name="T22" fmla="*/ 672 w 836"/>
                <a:gd name="T23" fmla="*/ 384 h 1009"/>
                <a:gd name="T24" fmla="*/ 701 w 836"/>
                <a:gd name="T25" fmla="*/ 326 h 1009"/>
                <a:gd name="T26" fmla="*/ 749 w 836"/>
                <a:gd name="T27" fmla="*/ 250 h 1009"/>
                <a:gd name="T28" fmla="*/ 777 w 836"/>
                <a:gd name="T29" fmla="*/ 192 h 1009"/>
                <a:gd name="T30" fmla="*/ 816 w 836"/>
                <a:gd name="T31" fmla="*/ 125 h 1009"/>
                <a:gd name="T32" fmla="*/ 835 w 836"/>
                <a:gd name="T33" fmla="*/ 67 h 1009"/>
                <a:gd name="T34" fmla="*/ 806 w 836"/>
                <a:gd name="T35" fmla="*/ 10 h 1009"/>
                <a:gd name="T36" fmla="*/ 701 w 836"/>
                <a:gd name="T37" fmla="*/ 0 h 1009"/>
                <a:gd name="T38" fmla="*/ 585 w 836"/>
                <a:gd name="T39" fmla="*/ 0 h 1009"/>
                <a:gd name="T40" fmla="*/ 499 w 836"/>
                <a:gd name="T41" fmla="*/ 0 h 1009"/>
                <a:gd name="T42" fmla="*/ 393 w 836"/>
                <a:gd name="T43" fmla="*/ 0 h 1009"/>
                <a:gd name="T44" fmla="*/ 317 w 836"/>
                <a:gd name="T45" fmla="*/ 38 h 1009"/>
                <a:gd name="T46" fmla="*/ 249 w 836"/>
                <a:gd name="T47" fmla="*/ 86 h 1009"/>
                <a:gd name="T48" fmla="*/ 182 w 836"/>
                <a:gd name="T49" fmla="*/ 144 h 1009"/>
                <a:gd name="T50" fmla="*/ 144 w 836"/>
                <a:gd name="T51" fmla="*/ 211 h 1009"/>
                <a:gd name="T52" fmla="*/ 115 w 836"/>
                <a:gd name="T53" fmla="*/ 326 h 1009"/>
                <a:gd name="T54" fmla="*/ 105 w 836"/>
                <a:gd name="T55" fmla="*/ 403 h 1009"/>
                <a:gd name="T56" fmla="*/ 105 w 836"/>
                <a:gd name="T57" fmla="*/ 480 h 1009"/>
                <a:gd name="T58" fmla="*/ 77 w 836"/>
                <a:gd name="T59" fmla="*/ 557 h 1009"/>
                <a:gd name="T60" fmla="*/ 67 w 836"/>
                <a:gd name="T61" fmla="*/ 662 h 1009"/>
                <a:gd name="T62" fmla="*/ 48 w 836"/>
                <a:gd name="T63" fmla="*/ 730 h 1009"/>
                <a:gd name="T64" fmla="*/ 38 w 836"/>
                <a:gd name="T65" fmla="*/ 797 h 1009"/>
                <a:gd name="T66" fmla="*/ 29 w 836"/>
                <a:gd name="T67" fmla="*/ 864 h 1009"/>
                <a:gd name="T68" fmla="*/ 9 w 836"/>
                <a:gd name="T69" fmla="*/ 922 h 1009"/>
                <a:gd name="T70" fmla="*/ 0 w 836"/>
                <a:gd name="T71" fmla="*/ 989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6" h="1009">
                  <a:moveTo>
                    <a:pt x="67" y="1008"/>
                  </a:moveTo>
                  <a:lnTo>
                    <a:pt x="96" y="1008"/>
                  </a:lnTo>
                  <a:lnTo>
                    <a:pt x="125" y="1008"/>
                  </a:lnTo>
                  <a:lnTo>
                    <a:pt x="163" y="989"/>
                  </a:lnTo>
                  <a:lnTo>
                    <a:pt x="192" y="970"/>
                  </a:lnTo>
                  <a:lnTo>
                    <a:pt x="221" y="970"/>
                  </a:lnTo>
                  <a:lnTo>
                    <a:pt x="259" y="950"/>
                  </a:lnTo>
                  <a:lnTo>
                    <a:pt x="288" y="931"/>
                  </a:lnTo>
                  <a:lnTo>
                    <a:pt x="317" y="902"/>
                  </a:lnTo>
                  <a:lnTo>
                    <a:pt x="355" y="874"/>
                  </a:lnTo>
                  <a:lnTo>
                    <a:pt x="384" y="845"/>
                  </a:lnTo>
                  <a:lnTo>
                    <a:pt x="403" y="816"/>
                  </a:lnTo>
                  <a:lnTo>
                    <a:pt x="432" y="787"/>
                  </a:lnTo>
                  <a:lnTo>
                    <a:pt x="461" y="758"/>
                  </a:lnTo>
                  <a:lnTo>
                    <a:pt x="499" y="710"/>
                  </a:lnTo>
                  <a:lnTo>
                    <a:pt x="528" y="662"/>
                  </a:lnTo>
                  <a:lnTo>
                    <a:pt x="557" y="643"/>
                  </a:lnTo>
                  <a:lnTo>
                    <a:pt x="566" y="614"/>
                  </a:lnTo>
                  <a:lnTo>
                    <a:pt x="595" y="586"/>
                  </a:lnTo>
                  <a:lnTo>
                    <a:pt x="605" y="509"/>
                  </a:lnTo>
                  <a:lnTo>
                    <a:pt x="633" y="480"/>
                  </a:lnTo>
                  <a:lnTo>
                    <a:pt x="643" y="442"/>
                  </a:lnTo>
                  <a:lnTo>
                    <a:pt x="662" y="413"/>
                  </a:lnTo>
                  <a:lnTo>
                    <a:pt x="672" y="384"/>
                  </a:lnTo>
                  <a:lnTo>
                    <a:pt x="681" y="355"/>
                  </a:lnTo>
                  <a:lnTo>
                    <a:pt x="701" y="326"/>
                  </a:lnTo>
                  <a:lnTo>
                    <a:pt x="720" y="288"/>
                  </a:lnTo>
                  <a:lnTo>
                    <a:pt x="749" y="250"/>
                  </a:lnTo>
                  <a:lnTo>
                    <a:pt x="758" y="221"/>
                  </a:lnTo>
                  <a:lnTo>
                    <a:pt x="777" y="192"/>
                  </a:lnTo>
                  <a:lnTo>
                    <a:pt x="787" y="163"/>
                  </a:lnTo>
                  <a:lnTo>
                    <a:pt x="816" y="125"/>
                  </a:lnTo>
                  <a:lnTo>
                    <a:pt x="825" y="96"/>
                  </a:lnTo>
                  <a:lnTo>
                    <a:pt x="835" y="67"/>
                  </a:lnTo>
                  <a:lnTo>
                    <a:pt x="835" y="38"/>
                  </a:lnTo>
                  <a:lnTo>
                    <a:pt x="806" y="10"/>
                  </a:lnTo>
                  <a:lnTo>
                    <a:pt x="777" y="0"/>
                  </a:lnTo>
                  <a:lnTo>
                    <a:pt x="701" y="0"/>
                  </a:lnTo>
                  <a:lnTo>
                    <a:pt x="643" y="0"/>
                  </a:lnTo>
                  <a:lnTo>
                    <a:pt x="585" y="0"/>
                  </a:lnTo>
                  <a:lnTo>
                    <a:pt x="537" y="0"/>
                  </a:lnTo>
                  <a:lnTo>
                    <a:pt x="499" y="0"/>
                  </a:lnTo>
                  <a:lnTo>
                    <a:pt x="470" y="0"/>
                  </a:lnTo>
                  <a:lnTo>
                    <a:pt x="393" y="0"/>
                  </a:lnTo>
                  <a:lnTo>
                    <a:pt x="355" y="19"/>
                  </a:lnTo>
                  <a:lnTo>
                    <a:pt x="317" y="38"/>
                  </a:lnTo>
                  <a:lnTo>
                    <a:pt x="278" y="58"/>
                  </a:lnTo>
                  <a:lnTo>
                    <a:pt x="249" y="86"/>
                  </a:lnTo>
                  <a:lnTo>
                    <a:pt x="211" y="115"/>
                  </a:lnTo>
                  <a:lnTo>
                    <a:pt x="182" y="144"/>
                  </a:lnTo>
                  <a:lnTo>
                    <a:pt x="153" y="182"/>
                  </a:lnTo>
                  <a:lnTo>
                    <a:pt x="144" y="211"/>
                  </a:lnTo>
                  <a:lnTo>
                    <a:pt x="125" y="250"/>
                  </a:lnTo>
                  <a:lnTo>
                    <a:pt x="115" y="326"/>
                  </a:lnTo>
                  <a:lnTo>
                    <a:pt x="115" y="365"/>
                  </a:lnTo>
                  <a:lnTo>
                    <a:pt x="105" y="403"/>
                  </a:lnTo>
                  <a:lnTo>
                    <a:pt x="105" y="442"/>
                  </a:lnTo>
                  <a:lnTo>
                    <a:pt x="105" y="480"/>
                  </a:lnTo>
                  <a:lnTo>
                    <a:pt x="86" y="518"/>
                  </a:lnTo>
                  <a:lnTo>
                    <a:pt x="77" y="557"/>
                  </a:lnTo>
                  <a:lnTo>
                    <a:pt x="77" y="595"/>
                  </a:lnTo>
                  <a:lnTo>
                    <a:pt x="67" y="662"/>
                  </a:lnTo>
                  <a:lnTo>
                    <a:pt x="57" y="701"/>
                  </a:lnTo>
                  <a:lnTo>
                    <a:pt x="48" y="730"/>
                  </a:lnTo>
                  <a:lnTo>
                    <a:pt x="38" y="768"/>
                  </a:lnTo>
                  <a:lnTo>
                    <a:pt x="38" y="797"/>
                  </a:lnTo>
                  <a:lnTo>
                    <a:pt x="38" y="826"/>
                  </a:lnTo>
                  <a:lnTo>
                    <a:pt x="29" y="864"/>
                  </a:lnTo>
                  <a:lnTo>
                    <a:pt x="19" y="893"/>
                  </a:lnTo>
                  <a:lnTo>
                    <a:pt x="9" y="922"/>
                  </a:lnTo>
                  <a:lnTo>
                    <a:pt x="0" y="960"/>
                  </a:lnTo>
                  <a:lnTo>
                    <a:pt x="0" y="989"/>
                  </a:lnTo>
                  <a:lnTo>
                    <a:pt x="67" y="1008"/>
                  </a:lnTo>
                </a:path>
              </a:pathLst>
            </a:custGeom>
            <a:noFill/>
            <a:ln w="12700" cap="rnd" cmpd="sng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683" y="2443"/>
              <a:ext cx="1921" cy="1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700" dirty="0">
                  <a:solidFill>
                    <a:srgbClr val="FAFD00"/>
                  </a:solidFill>
                  <a:latin typeface="GE Inspira Pitch" pitchFamily="34" charset="0"/>
                </a:rPr>
                <a:t>Adult cmH2O                     </a:t>
              </a:r>
              <a:r>
                <a:rPr lang="en-US" sz="700" dirty="0">
                  <a:solidFill>
                    <a:schemeClr val="bg1"/>
                  </a:solidFill>
                  <a:latin typeface="GE Inspira Pitch" pitchFamily="34" charset="0"/>
                </a:rPr>
                <a:t>ml</a:t>
              </a:r>
            </a:p>
            <a:p>
              <a:r>
                <a:rPr lang="en-US" sz="700" dirty="0" err="1">
                  <a:solidFill>
                    <a:srgbClr val="FAFD00"/>
                  </a:solidFill>
                  <a:latin typeface="GE Inspira Pitch" pitchFamily="34" charset="0"/>
                </a:rPr>
                <a:t>Ppeak</a:t>
              </a:r>
              <a:r>
                <a:rPr lang="en-US" sz="700" dirty="0">
                  <a:solidFill>
                    <a:srgbClr val="FAFD00"/>
                  </a:solidFill>
                  <a:latin typeface="GE Inspira Pitch" pitchFamily="34" charset="0"/>
                </a:rPr>
                <a:t>   </a:t>
              </a:r>
              <a:r>
                <a:rPr lang="en-US" sz="800" b="1" dirty="0">
                  <a:solidFill>
                    <a:srgbClr val="FAFD00"/>
                  </a:solidFill>
                  <a:latin typeface="GE Inspira Pitch" pitchFamily="34" charset="0"/>
                </a:rPr>
                <a:t>25        </a:t>
              </a:r>
              <a:r>
                <a:rPr lang="en-US" sz="700" dirty="0" err="1">
                  <a:solidFill>
                    <a:schemeClr val="bg1"/>
                  </a:solidFill>
                  <a:latin typeface="GE Inspira Pitch" pitchFamily="34" charset="0"/>
                </a:rPr>
                <a:t>TVinsp</a:t>
              </a:r>
              <a:r>
                <a:rPr lang="en-US" sz="700" dirty="0">
                  <a:solidFill>
                    <a:schemeClr val="bg1"/>
                  </a:solidFill>
                  <a:latin typeface="GE Inspira Pitch" pitchFamily="34" charset="0"/>
                </a:rPr>
                <a:t>    </a:t>
              </a:r>
              <a:r>
                <a:rPr lang="en-US" sz="800" b="1" dirty="0">
                  <a:solidFill>
                    <a:schemeClr val="bg1"/>
                  </a:solidFill>
                  <a:latin typeface="GE Inspira Pitch" pitchFamily="34" charset="0"/>
                </a:rPr>
                <a:t>800</a:t>
              </a:r>
              <a:endParaRPr lang="en-US" sz="700" dirty="0">
                <a:solidFill>
                  <a:schemeClr val="bg1"/>
                </a:solidFill>
                <a:latin typeface="GE Inspira Pitch" pitchFamily="34" charset="0"/>
              </a:endParaRPr>
            </a:p>
            <a:p>
              <a:r>
                <a:rPr lang="en-US" sz="700" dirty="0">
                  <a:solidFill>
                    <a:srgbClr val="FAFD00"/>
                  </a:solidFill>
                  <a:latin typeface="GE Inspira Pitch" pitchFamily="34" charset="0"/>
                </a:rPr>
                <a:t>Plat       </a:t>
              </a:r>
              <a:r>
                <a:rPr lang="en-US" sz="800" b="1" dirty="0">
                  <a:solidFill>
                    <a:srgbClr val="FAFD00"/>
                  </a:solidFill>
                  <a:latin typeface="GE Inspira Pitch" pitchFamily="34" charset="0"/>
                </a:rPr>
                <a:t>21</a:t>
              </a:r>
              <a:r>
                <a:rPr lang="en-US" sz="800" b="1" dirty="0">
                  <a:solidFill>
                    <a:srgbClr val="00DF2A"/>
                  </a:solidFill>
                  <a:latin typeface="GE Inspira Pitch" pitchFamily="34" charset="0"/>
                </a:rPr>
                <a:t>        </a:t>
              </a:r>
              <a:r>
                <a:rPr lang="en-US" sz="700" dirty="0" err="1">
                  <a:solidFill>
                    <a:schemeClr val="bg1"/>
                  </a:solidFill>
                  <a:latin typeface="GE Inspira Pitch" pitchFamily="34" charset="0"/>
                </a:rPr>
                <a:t>TVexp</a:t>
              </a:r>
              <a:r>
                <a:rPr lang="en-US" sz="700" dirty="0">
                  <a:solidFill>
                    <a:schemeClr val="bg1"/>
                  </a:solidFill>
                  <a:latin typeface="GE Inspira Pitch" pitchFamily="34" charset="0"/>
                </a:rPr>
                <a:t>     </a:t>
              </a:r>
              <a:r>
                <a:rPr lang="en-US" sz="800" b="1" dirty="0">
                  <a:solidFill>
                    <a:schemeClr val="bg1"/>
                  </a:solidFill>
                  <a:latin typeface="GE Inspira Pitch" pitchFamily="34" charset="0"/>
                </a:rPr>
                <a:t>790</a:t>
              </a:r>
              <a:endParaRPr lang="en-US" sz="700" dirty="0">
                <a:solidFill>
                  <a:schemeClr val="bg1"/>
                </a:solidFill>
                <a:latin typeface="GE Inspira Pitch" pitchFamily="34" charset="0"/>
              </a:endParaRPr>
            </a:p>
            <a:p>
              <a:r>
                <a:rPr lang="en-US" sz="700" dirty="0" err="1">
                  <a:solidFill>
                    <a:srgbClr val="FAFD00"/>
                  </a:solidFill>
                  <a:latin typeface="GE Inspira Pitch" pitchFamily="34" charset="0"/>
                </a:rPr>
                <a:t>Pmean</a:t>
              </a:r>
              <a:r>
                <a:rPr lang="en-US" sz="700" dirty="0">
                  <a:solidFill>
                    <a:srgbClr val="FAFD00"/>
                  </a:solidFill>
                  <a:latin typeface="GE Inspira Pitch" pitchFamily="34" charset="0"/>
                </a:rPr>
                <a:t>  </a:t>
              </a:r>
              <a:r>
                <a:rPr lang="en-US" sz="800" b="1" dirty="0">
                  <a:solidFill>
                    <a:srgbClr val="FAFD00"/>
                  </a:solidFill>
                  <a:latin typeface="GE Inspira Pitch" pitchFamily="34" charset="0"/>
                </a:rPr>
                <a:t>11</a:t>
              </a:r>
              <a:r>
                <a:rPr lang="en-US" sz="800" dirty="0">
                  <a:solidFill>
                    <a:srgbClr val="FAFD00"/>
                  </a:solidFill>
                  <a:latin typeface="GE Inspira Pitch" pitchFamily="34" charset="0"/>
                </a:rPr>
                <a:t>                     </a:t>
              </a:r>
              <a:r>
                <a:rPr lang="en-US" sz="800" dirty="0">
                  <a:solidFill>
                    <a:schemeClr val="bg1"/>
                  </a:solidFill>
                  <a:latin typeface="GE Inspira Pitch" pitchFamily="34" charset="0"/>
                </a:rPr>
                <a:t>l/min</a:t>
              </a:r>
              <a:endParaRPr lang="en-US" sz="700" dirty="0">
                <a:solidFill>
                  <a:schemeClr val="bg1"/>
                </a:solidFill>
                <a:latin typeface="GE Inspira Pitch" pitchFamily="34" charset="0"/>
              </a:endParaRPr>
            </a:p>
            <a:p>
              <a:r>
                <a:rPr lang="en-US" sz="700" dirty="0">
                  <a:solidFill>
                    <a:srgbClr val="FAFD00"/>
                  </a:solidFill>
                  <a:latin typeface="GE Inspira Pitch" pitchFamily="34" charset="0"/>
                </a:rPr>
                <a:t>PEEP      </a:t>
              </a:r>
              <a:r>
                <a:rPr lang="en-US" sz="800" b="1" dirty="0">
                  <a:solidFill>
                    <a:srgbClr val="FAFD00"/>
                  </a:solidFill>
                  <a:latin typeface="GE Inspira Pitch" pitchFamily="34" charset="0"/>
                </a:rPr>
                <a:t>6          </a:t>
              </a:r>
              <a:r>
                <a:rPr lang="en-US" sz="700" dirty="0" err="1">
                  <a:solidFill>
                    <a:schemeClr val="bg1"/>
                  </a:solidFill>
                  <a:latin typeface="GE Inspira Pitch" pitchFamily="34" charset="0"/>
                </a:rPr>
                <a:t>MVinsp</a:t>
              </a:r>
              <a:r>
                <a:rPr lang="en-US" sz="700" dirty="0">
                  <a:solidFill>
                    <a:schemeClr val="bg1"/>
                  </a:solidFill>
                  <a:latin typeface="GE Inspira Pitch" pitchFamily="34" charset="0"/>
                </a:rPr>
                <a:t>   </a:t>
              </a:r>
              <a:r>
                <a:rPr lang="en-US" sz="800" b="1" dirty="0">
                  <a:solidFill>
                    <a:schemeClr val="bg1"/>
                  </a:solidFill>
                  <a:latin typeface="GE Inspira Pitch" pitchFamily="34" charset="0"/>
                </a:rPr>
                <a:t>12.0</a:t>
              </a:r>
              <a:endParaRPr lang="en-US" sz="700" dirty="0">
                <a:solidFill>
                  <a:schemeClr val="bg1"/>
                </a:solidFill>
                <a:latin typeface="GE Inspira Pitch" pitchFamily="34" charset="0"/>
              </a:endParaRPr>
            </a:p>
            <a:p>
              <a:r>
                <a:rPr lang="en-US" sz="700" dirty="0">
                  <a:solidFill>
                    <a:schemeClr val="bg1"/>
                  </a:solidFill>
                  <a:latin typeface="GE Inspira Pitch" pitchFamily="34" charset="0"/>
                </a:rPr>
                <a:t>                    </a:t>
              </a:r>
              <a:r>
                <a:rPr lang="en-US" sz="800" b="1" dirty="0">
                  <a:solidFill>
                    <a:schemeClr val="bg1"/>
                  </a:solidFill>
                  <a:latin typeface="GE Inspira Pitch" pitchFamily="34" charset="0"/>
                </a:rPr>
                <a:t>        </a:t>
              </a:r>
              <a:r>
                <a:rPr lang="en-US" sz="700" dirty="0" err="1">
                  <a:solidFill>
                    <a:schemeClr val="bg1"/>
                  </a:solidFill>
                  <a:latin typeface="GE Inspira Pitch" pitchFamily="34" charset="0"/>
                </a:rPr>
                <a:t>MVexp</a:t>
              </a:r>
              <a:r>
                <a:rPr lang="en-US" sz="700" dirty="0">
                  <a:solidFill>
                    <a:schemeClr val="bg1"/>
                  </a:solidFill>
                  <a:latin typeface="GE Inspira Pitch" pitchFamily="34" charset="0"/>
                </a:rPr>
                <a:t>    </a:t>
              </a:r>
              <a:r>
                <a:rPr lang="en-US" sz="800" b="1" dirty="0">
                  <a:solidFill>
                    <a:schemeClr val="bg1"/>
                  </a:solidFill>
                  <a:latin typeface="GE Inspira Pitch" pitchFamily="34" charset="0"/>
                </a:rPr>
                <a:t>12.0</a:t>
              </a:r>
              <a:endParaRPr lang="en-US" sz="700" dirty="0">
                <a:solidFill>
                  <a:schemeClr val="bg1"/>
                </a:solidFill>
                <a:latin typeface="GE Inspira Pitch" pitchFamily="34" charset="0"/>
              </a:endParaRPr>
            </a:p>
            <a:p>
              <a:r>
                <a:rPr lang="en-US" sz="700" dirty="0">
                  <a:solidFill>
                    <a:srgbClr val="00DF2A"/>
                  </a:solidFill>
                  <a:latin typeface="GE Inspira Pitch" pitchFamily="34" charset="0"/>
                </a:rPr>
                <a:t>I:E      1 : 2.0 </a:t>
              </a:r>
            </a:p>
            <a:p>
              <a:r>
                <a:rPr lang="en-US" sz="700" dirty="0">
                  <a:solidFill>
                    <a:schemeClr val="bg1"/>
                  </a:solidFill>
                  <a:latin typeface="GE Inspira Pitch" pitchFamily="34" charset="0"/>
                </a:rPr>
                <a:t>Raw        </a:t>
              </a:r>
              <a:r>
                <a:rPr lang="en-US" sz="800" b="1" dirty="0">
                  <a:solidFill>
                    <a:schemeClr val="bg1"/>
                  </a:solidFill>
                  <a:latin typeface="GE Inspira Pitch" pitchFamily="34" charset="0"/>
                </a:rPr>
                <a:t>8     </a:t>
              </a:r>
              <a:r>
                <a:rPr lang="en-US" sz="700" dirty="0">
                  <a:solidFill>
                    <a:schemeClr val="bg1"/>
                  </a:solidFill>
                  <a:latin typeface="GE Inspira Pitch" pitchFamily="34" charset="0"/>
                </a:rPr>
                <a:t>cmH2O/l/s</a:t>
              </a:r>
            </a:p>
            <a:p>
              <a:r>
                <a:rPr lang="en-US" sz="700" dirty="0" err="1">
                  <a:solidFill>
                    <a:srgbClr val="FAFD00"/>
                  </a:solidFill>
                  <a:latin typeface="GE Inspira Pitch" pitchFamily="34" charset="0"/>
                </a:rPr>
                <a:t>Compl</a:t>
              </a:r>
              <a:r>
                <a:rPr lang="en-US" sz="700" dirty="0">
                  <a:solidFill>
                    <a:srgbClr val="FAFD00"/>
                  </a:solidFill>
                  <a:latin typeface="GE Inspira Pitch" pitchFamily="34" charset="0"/>
                </a:rPr>
                <a:t>   </a:t>
              </a:r>
              <a:r>
                <a:rPr lang="en-US" sz="800" b="1" dirty="0">
                  <a:solidFill>
                    <a:srgbClr val="FAFD00"/>
                  </a:solidFill>
                  <a:latin typeface="GE Inspira Pitch" pitchFamily="34" charset="0"/>
                </a:rPr>
                <a:t>55  </a:t>
              </a:r>
              <a:r>
                <a:rPr lang="en-US" sz="700" dirty="0">
                  <a:solidFill>
                    <a:srgbClr val="FAFD00"/>
                  </a:solidFill>
                  <a:latin typeface="GE Inspira Pitch" pitchFamily="34" charset="0"/>
                </a:rPr>
                <a:t>   ml/cmH2O</a:t>
              </a:r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888" y="1291"/>
              <a:ext cx="701" cy="1114"/>
            </a:xfrm>
            <a:custGeom>
              <a:avLst/>
              <a:gdLst>
                <a:gd name="T0" fmla="*/ 21 w 701"/>
                <a:gd name="T1" fmla="*/ 995 h 1018"/>
                <a:gd name="T2" fmla="*/ 64 w 701"/>
                <a:gd name="T3" fmla="*/ 995 h 1018"/>
                <a:gd name="T4" fmla="*/ 106 w 701"/>
                <a:gd name="T5" fmla="*/ 984 h 1018"/>
                <a:gd name="T6" fmla="*/ 148 w 701"/>
                <a:gd name="T7" fmla="*/ 962 h 1018"/>
                <a:gd name="T8" fmla="*/ 191 w 701"/>
                <a:gd name="T9" fmla="*/ 918 h 1018"/>
                <a:gd name="T10" fmla="*/ 233 w 701"/>
                <a:gd name="T11" fmla="*/ 895 h 1018"/>
                <a:gd name="T12" fmla="*/ 276 w 701"/>
                <a:gd name="T13" fmla="*/ 873 h 1018"/>
                <a:gd name="T14" fmla="*/ 311 w 701"/>
                <a:gd name="T15" fmla="*/ 818 h 1018"/>
                <a:gd name="T16" fmla="*/ 354 w 701"/>
                <a:gd name="T17" fmla="*/ 763 h 1018"/>
                <a:gd name="T18" fmla="*/ 396 w 701"/>
                <a:gd name="T19" fmla="*/ 707 h 1018"/>
                <a:gd name="T20" fmla="*/ 431 w 701"/>
                <a:gd name="T21" fmla="*/ 652 h 1018"/>
                <a:gd name="T22" fmla="*/ 474 w 701"/>
                <a:gd name="T23" fmla="*/ 597 h 1018"/>
                <a:gd name="T24" fmla="*/ 509 w 701"/>
                <a:gd name="T25" fmla="*/ 542 h 1018"/>
                <a:gd name="T26" fmla="*/ 544 w 701"/>
                <a:gd name="T27" fmla="*/ 475 h 1018"/>
                <a:gd name="T28" fmla="*/ 580 w 701"/>
                <a:gd name="T29" fmla="*/ 409 h 1018"/>
                <a:gd name="T30" fmla="*/ 608 w 701"/>
                <a:gd name="T31" fmla="*/ 354 h 1018"/>
                <a:gd name="T32" fmla="*/ 636 w 701"/>
                <a:gd name="T33" fmla="*/ 287 h 1018"/>
                <a:gd name="T34" fmla="*/ 658 w 701"/>
                <a:gd name="T35" fmla="*/ 221 h 1018"/>
                <a:gd name="T36" fmla="*/ 686 w 701"/>
                <a:gd name="T37" fmla="*/ 155 h 1018"/>
                <a:gd name="T38" fmla="*/ 700 w 701"/>
                <a:gd name="T39" fmla="*/ 88 h 1018"/>
                <a:gd name="T40" fmla="*/ 693 w 701"/>
                <a:gd name="T41" fmla="*/ 22 h 1018"/>
                <a:gd name="T42" fmla="*/ 651 w 701"/>
                <a:gd name="T43" fmla="*/ 0 h 1018"/>
                <a:gd name="T44" fmla="*/ 608 w 701"/>
                <a:gd name="T45" fmla="*/ 0 h 1018"/>
                <a:gd name="T46" fmla="*/ 566 w 701"/>
                <a:gd name="T47" fmla="*/ 0 h 1018"/>
                <a:gd name="T48" fmla="*/ 509 w 701"/>
                <a:gd name="T49" fmla="*/ 0 h 1018"/>
                <a:gd name="T50" fmla="*/ 453 w 701"/>
                <a:gd name="T51" fmla="*/ 0 h 1018"/>
                <a:gd name="T52" fmla="*/ 424 w 701"/>
                <a:gd name="T53" fmla="*/ 0 h 1018"/>
                <a:gd name="T54" fmla="*/ 396 w 701"/>
                <a:gd name="T55" fmla="*/ 0 h 1018"/>
                <a:gd name="T56" fmla="*/ 368 w 701"/>
                <a:gd name="T57" fmla="*/ 0 h 1018"/>
                <a:gd name="T58" fmla="*/ 311 w 701"/>
                <a:gd name="T59" fmla="*/ 44 h 1018"/>
                <a:gd name="T60" fmla="*/ 269 w 701"/>
                <a:gd name="T61" fmla="*/ 99 h 1018"/>
                <a:gd name="T62" fmla="*/ 226 w 701"/>
                <a:gd name="T63" fmla="*/ 166 h 1018"/>
                <a:gd name="T64" fmla="*/ 198 w 701"/>
                <a:gd name="T65" fmla="*/ 232 h 1018"/>
                <a:gd name="T66" fmla="*/ 170 w 701"/>
                <a:gd name="T67" fmla="*/ 298 h 1018"/>
                <a:gd name="T68" fmla="*/ 148 w 701"/>
                <a:gd name="T69" fmla="*/ 365 h 1018"/>
                <a:gd name="T70" fmla="*/ 134 w 701"/>
                <a:gd name="T71" fmla="*/ 431 h 1018"/>
                <a:gd name="T72" fmla="*/ 106 w 701"/>
                <a:gd name="T73" fmla="*/ 497 h 1018"/>
                <a:gd name="T74" fmla="*/ 85 w 701"/>
                <a:gd name="T75" fmla="*/ 564 h 1018"/>
                <a:gd name="T76" fmla="*/ 71 w 701"/>
                <a:gd name="T77" fmla="*/ 630 h 1018"/>
                <a:gd name="T78" fmla="*/ 49 w 701"/>
                <a:gd name="T79" fmla="*/ 696 h 1018"/>
                <a:gd name="T80" fmla="*/ 35 w 701"/>
                <a:gd name="T81" fmla="*/ 763 h 1018"/>
                <a:gd name="T82" fmla="*/ 21 w 701"/>
                <a:gd name="T83" fmla="*/ 884 h 1018"/>
                <a:gd name="T84" fmla="*/ 7 w 701"/>
                <a:gd name="T85" fmla="*/ 951 h 1018"/>
                <a:gd name="T86" fmla="*/ 0 w 701"/>
                <a:gd name="T87" fmla="*/ 1017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01" h="1018">
                  <a:moveTo>
                    <a:pt x="0" y="1017"/>
                  </a:moveTo>
                  <a:lnTo>
                    <a:pt x="21" y="995"/>
                  </a:lnTo>
                  <a:lnTo>
                    <a:pt x="42" y="995"/>
                  </a:lnTo>
                  <a:lnTo>
                    <a:pt x="64" y="995"/>
                  </a:lnTo>
                  <a:lnTo>
                    <a:pt x="85" y="995"/>
                  </a:lnTo>
                  <a:lnTo>
                    <a:pt x="106" y="984"/>
                  </a:lnTo>
                  <a:lnTo>
                    <a:pt x="127" y="973"/>
                  </a:lnTo>
                  <a:lnTo>
                    <a:pt x="148" y="962"/>
                  </a:lnTo>
                  <a:lnTo>
                    <a:pt x="170" y="940"/>
                  </a:lnTo>
                  <a:lnTo>
                    <a:pt x="191" y="918"/>
                  </a:lnTo>
                  <a:lnTo>
                    <a:pt x="212" y="906"/>
                  </a:lnTo>
                  <a:lnTo>
                    <a:pt x="233" y="895"/>
                  </a:lnTo>
                  <a:lnTo>
                    <a:pt x="255" y="884"/>
                  </a:lnTo>
                  <a:lnTo>
                    <a:pt x="276" y="873"/>
                  </a:lnTo>
                  <a:lnTo>
                    <a:pt x="297" y="851"/>
                  </a:lnTo>
                  <a:lnTo>
                    <a:pt x="311" y="818"/>
                  </a:lnTo>
                  <a:lnTo>
                    <a:pt x="332" y="796"/>
                  </a:lnTo>
                  <a:lnTo>
                    <a:pt x="354" y="763"/>
                  </a:lnTo>
                  <a:lnTo>
                    <a:pt x="375" y="741"/>
                  </a:lnTo>
                  <a:lnTo>
                    <a:pt x="396" y="707"/>
                  </a:lnTo>
                  <a:lnTo>
                    <a:pt x="417" y="685"/>
                  </a:lnTo>
                  <a:lnTo>
                    <a:pt x="431" y="652"/>
                  </a:lnTo>
                  <a:lnTo>
                    <a:pt x="453" y="630"/>
                  </a:lnTo>
                  <a:lnTo>
                    <a:pt x="474" y="597"/>
                  </a:lnTo>
                  <a:lnTo>
                    <a:pt x="488" y="564"/>
                  </a:lnTo>
                  <a:lnTo>
                    <a:pt x="509" y="542"/>
                  </a:lnTo>
                  <a:lnTo>
                    <a:pt x="530" y="509"/>
                  </a:lnTo>
                  <a:lnTo>
                    <a:pt x="544" y="475"/>
                  </a:lnTo>
                  <a:lnTo>
                    <a:pt x="566" y="442"/>
                  </a:lnTo>
                  <a:lnTo>
                    <a:pt x="580" y="409"/>
                  </a:lnTo>
                  <a:lnTo>
                    <a:pt x="601" y="387"/>
                  </a:lnTo>
                  <a:lnTo>
                    <a:pt x="608" y="354"/>
                  </a:lnTo>
                  <a:lnTo>
                    <a:pt x="622" y="321"/>
                  </a:lnTo>
                  <a:lnTo>
                    <a:pt x="636" y="287"/>
                  </a:lnTo>
                  <a:lnTo>
                    <a:pt x="651" y="254"/>
                  </a:lnTo>
                  <a:lnTo>
                    <a:pt x="658" y="221"/>
                  </a:lnTo>
                  <a:lnTo>
                    <a:pt x="672" y="188"/>
                  </a:lnTo>
                  <a:lnTo>
                    <a:pt x="686" y="155"/>
                  </a:lnTo>
                  <a:lnTo>
                    <a:pt x="693" y="122"/>
                  </a:lnTo>
                  <a:lnTo>
                    <a:pt x="700" y="88"/>
                  </a:lnTo>
                  <a:lnTo>
                    <a:pt x="700" y="55"/>
                  </a:lnTo>
                  <a:lnTo>
                    <a:pt x="693" y="22"/>
                  </a:lnTo>
                  <a:lnTo>
                    <a:pt x="672" y="0"/>
                  </a:lnTo>
                  <a:lnTo>
                    <a:pt x="651" y="0"/>
                  </a:lnTo>
                  <a:lnTo>
                    <a:pt x="629" y="0"/>
                  </a:lnTo>
                  <a:lnTo>
                    <a:pt x="608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453" y="0"/>
                  </a:lnTo>
                  <a:lnTo>
                    <a:pt x="481" y="0"/>
                  </a:lnTo>
                  <a:lnTo>
                    <a:pt x="424" y="0"/>
                  </a:lnTo>
                  <a:lnTo>
                    <a:pt x="417" y="0"/>
                  </a:lnTo>
                  <a:lnTo>
                    <a:pt x="396" y="0"/>
                  </a:lnTo>
                  <a:lnTo>
                    <a:pt x="375" y="0"/>
                  </a:lnTo>
                  <a:lnTo>
                    <a:pt x="368" y="0"/>
                  </a:lnTo>
                  <a:lnTo>
                    <a:pt x="332" y="33"/>
                  </a:lnTo>
                  <a:lnTo>
                    <a:pt x="311" y="44"/>
                  </a:lnTo>
                  <a:lnTo>
                    <a:pt x="290" y="66"/>
                  </a:lnTo>
                  <a:lnTo>
                    <a:pt x="269" y="99"/>
                  </a:lnTo>
                  <a:lnTo>
                    <a:pt x="247" y="133"/>
                  </a:lnTo>
                  <a:lnTo>
                    <a:pt x="226" y="166"/>
                  </a:lnTo>
                  <a:lnTo>
                    <a:pt x="212" y="199"/>
                  </a:lnTo>
                  <a:lnTo>
                    <a:pt x="198" y="232"/>
                  </a:lnTo>
                  <a:lnTo>
                    <a:pt x="184" y="265"/>
                  </a:lnTo>
                  <a:lnTo>
                    <a:pt x="170" y="298"/>
                  </a:lnTo>
                  <a:lnTo>
                    <a:pt x="156" y="332"/>
                  </a:lnTo>
                  <a:lnTo>
                    <a:pt x="148" y="365"/>
                  </a:lnTo>
                  <a:lnTo>
                    <a:pt x="141" y="398"/>
                  </a:lnTo>
                  <a:lnTo>
                    <a:pt x="134" y="431"/>
                  </a:lnTo>
                  <a:lnTo>
                    <a:pt x="120" y="464"/>
                  </a:lnTo>
                  <a:lnTo>
                    <a:pt x="106" y="497"/>
                  </a:lnTo>
                  <a:lnTo>
                    <a:pt x="99" y="531"/>
                  </a:lnTo>
                  <a:lnTo>
                    <a:pt x="85" y="564"/>
                  </a:lnTo>
                  <a:lnTo>
                    <a:pt x="78" y="597"/>
                  </a:lnTo>
                  <a:lnTo>
                    <a:pt x="71" y="630"/>
                  </a:lnTo>
                  <a:lnTo>
                    <a:pt x="57" y="663"/>
                  </a:lnTo>
                  <a:lnTo>
                    <a:pt x="49" y="696"/>
                  </a:lnTo>
                  <a:lnTo>
                    <a:pt x="42" y="730"/>
                  </a:lnTo>
                  <a:lnTo>
                    <a:pt x="35" y="763"/>
                  </a:lnTo>
                  <a:lnTo>
                    <a:pt x="28" y="851"/>
                  </a:lnTo>
                  <a:lnTo>
                    <a:pt x="21" y="884"/>
                  </a:lnTo>
                  <a:lnTo>
                    <a:pt x="14" y="918"/>
                  </a:lnTo>
                  <a:lnTo>
                    <a:pt x="7" y="951"/>
                  </a:lnTo>
                  <a:lnTo>
                    <a:pt x="7" y="984"/>
                  </a:lnTo>
                  <a:lnTo>
                    <a:pt x="0" y="1017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0120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GE Colour Palette">
      <a:dk1>
        <a:srgbClr val="1E4191"/>
      </a:dk1>
      <a:lt1>
        <a:srgbClr val="FFFFFF"/>
      </a:lt1>
      <a:dk2>
        <a:srgbClr val="FF6600"/>
      </a:dk2>
      <a:lt2>
        <a:srgbClr val="EE3324"/>
      </a:lt2>
      <a:accent1>
        <a:srgbClr val="711371"/>
      </a:accent1>
      <a:accent2>
        <a:srgbClr val="28B9F5"/>
      </a:accent2>
      <a:accent3>
        <a:srgbClr val="00AA50"/>
      </a:accent3>
      <a:accent4>
        <a:srgbClr val="CD0078"/>
      </a:accent4>
      <a:accent5>
        <a:srgbClr val="76B900"/>
      </a:accent5>
      <a:accent6>
        <a:srgbClr val="EBD70A"/>
      </a:accent6>
      <a:hlink>
        <a:srgbClr val="EE3324"/>
      </a:hlink>
      <a:folHlink>
        <a:srgbClr val="EE3324"/>
      </a:folHlink>
    </a:clrScheme>
    <a:fontScheme name="GE Fonts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24454</TotalTime>
  <Words>1884</Words>
  <Application>Microsoft Office PowerPoint</Application>
  <PresentationFormat>On-screen Show (4:3)</PresentationFormat>
  <Paragraphs>439</Paragraphs>
  <Slides>23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blank</vt:lpstr>
      <vt:lpstr>Водяные ловушки</vt:lpstr>
      <vt:lpstr>О водяных ловушках GE</vt:lpstr>
      <vt:lpstr>PowerPoint Presentation</vt:lpstr>
      <vt:lpstr>Типы водяных ловушек Версии для E-модулей</vt:lpstr>
      <vt:lpstr>Водяные ловушки для дыхательных модулей CARESCAPE</vt:lpstr>
      <vt:lpstr>Водяные ловушки для компактных модулей воздушного потока Специализированные решения для каждой области применения</vt:lpstr>
      <vt:lpstr>Замена водяной ловушки</vt:lpstr>
      <vt:lpstr>Датчики потока</vt:lpstr>
      <vt:lpstr>Спирометрия пациента </vt:lpstr>
      <vt:lpstr>Датчики потока для спирометрии</vt:lpstr>
      <vt:lpstr>Датчики потока D-lite+ и Pedi-lite+</vt:lpstr>
      <vt:lpstr>Трубки и наборы для спирометрии пациента</vt:lpstr>
      <vt:lpstr>Трубки для спирометрии пациента 3 варианта длины</vt:lpstr>
      <vt:lpstr>Наборы для спирометрии пациента Собранные наборы для применения в любой  клинической области – простая и быстрая установка  </vt:lpstr>
      <vt:lpstr>Инструкции по практическому применению </vt:lpstr>
      <vt:lpstr>Пробоотборные линии</vt:lpstr>
      <vt:lpstr>Пробоотборные линии Специализированные пробоотборные линии</vt:lpstr>
      <vt:lpstr>Пробоотборные линии При анестезии используйте только пробоотборные линии  из поливинилхлорида/полиэтилена</vt:lpstr>
      <vt:lpstr>Адаптеры воздушных линий, назальные пробоотборные линии, назальные канюли и линии сброса отработанных газов</vt:lpstr>
      <vt:lpstr>Адаптеры воздушных линий Одноразовые адаптеры воздушных линий</vt:lpstr>
      <vt:lpstr>Назальные пробоотборные линии Для проведения измерений у неинтубированных пациентов</vt:lpstr>
      <vt:lpstr>Линии отвода газов </vt:lpstr>
      <vt:lpstr>Калибровочные газы и регуляторы</vt:lpstr>
    </vt:vector>
  </TitlesOfParts>
  <Manager/>
  <Company>GE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S&amp;A for Respiratory Monitoring</dc:title>
  <dc:subject/>
  <dc:creator>Litmanen, Ville-Veikko (GE Healthcare)</dc:creator>
  <cp:keywords>September 22, 2004 – Version 1.1</cp:keywords>
  <dc:description>General Electric Company 2004</dc:description>
  <cp:lastModifiedBy>Kazarina, Svetlana (GE Healthcare)</cp:lastModifiedBy>
  <cp:revision>415</cp:revision>
  <cp:lastPrinted>2012-05-04T10:44:57Z</cp:lastPrinted>
  <dcterms:created xsi:type="dcterms:W3CDTF">2012-04-25T11:09:03Z</dcterms:created>
  <dcterms:modified xsi:type="dcterms:W3CDTF">2013-03-19T12:49:09Z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lette">
    <vt:lpwstr>GE Template</vt:lpwstr>
  </property>
  <property fmtid="{D5CDD505-2E9C-101B-9397-08002B2CF9AE}" pid="3" name="WizKit Template Type">
    <vt:lpwstr>Onscreen</vt:lpwstr>
  </property>
  <property fmtid="{D5CDD505-2E9C-101B-9397-08002B2CF9AE}" pid="4" name="WizKit Template Version">
    <vt:i4>4</vt:i4>
  </property>
  <property fmtid="{D5CDD505-2E9C-101B-9397-08002B2CF9AE}" pid="5" name="TB4 template version">
    <vt:r8>4</vt:r8>
  </property>
  <property fmtid="{D5CDD505-2E9C-101B-9397-08002B2CF9AE}" pid="6" name="TB4 template type">
    <vt:lpwstr>onscreen</vt:lpwstr>
  </property>
</Properties>
</file>