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57" r:id="rId4"/>
    <p:sldId id="270" r:id="rId5"/>
    <p:sldId id="271" r:id="rId6"/>
    <p:sldId id="272" r:id="rId7"/>
    <p:sldId id="273" r:id="rId8"/>
    <p:sldId id="274" r:id="rId9"/>
    <p:sldId id="276" r:id="rId10"/>
    <p:sldId id="283" r:id="rId11"/>
    <p:sldId id="275" r:id="rId12"/>
    <p:sldId id="259" r:id="rId13"/>
    <p:sldId id="277" r:id="rId14"/>
    <p:sldId id="260" r:id="rId15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89E"/>
    <a:srgbClr val="FECC00"/>
    <a:srgbClr val="FFD500"/>
    <a:srgbClr val="167D16"/>
    <a:srgbClr val="A3002A"/>
    <a:srgbClr val="81B811"/>
    <a:srgbClr val="D2DDE7"/>
    <a:srgbClr val="A5BB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77949" autoAdjust="0"/>
  </p:normalViewPr>
  <p:slideViewPr>
    <p:cSldViewPr>
      <p:cViewPr>
        <p:scale>
          <a:sx n="70" d="100"/>
          <a:sy n="70" d="100"/>
        </p:scale>
        <p:origin x="-2112" y="-318"/>
      </p:cViewPr>
      <p:guideLst>
        <p:guide orient="horz" pos="2251"/>
        <p:guide orient="horz" pos="3339"/>
        <p:guide pos="884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2444" y="-7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e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3E4422F-FAA8-4752-B3B7-EE0E3C8DAB0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0398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Formate des Vorlagentextes zu bearbeiten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20" tIns="46360" rIns="92720" bIns="4636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F38A48E5-60C9-4DCD-8FEC-17720A077E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77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DBB19C-25CD-4BA8-A5A8-41A9AF49355E}" type="slidenum">
              <a:rPr lang="en-GB" smtClean="0">
                <a:latin typeface="Times New Roman" pitchFamily="18" charset="0"/>
              </a:rPr>
              <a:pPr/>
              <a:t>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DFCA7-1B7E-4C26-9E53-CFAAF1DFFC13}" type="slidenum">
              <a:rPr lang="en-GB" smtClean="0">
                <a:latin typeface="Times New Roman" pitchFamily="18" charset="0"/>
              </a:rPr>
              <a:pPr/>
              <a:t>10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В каждой инструкции пользователю вы</a:t>
            </a:r>
            <a:r>
              <a:rPr lang="ru-RU" baseline="0" dirty="0" smtClean="0">
                <a:latin typeface="Times New Roman" pitchFamily="18" charset="0"/>
              </a:rPr>
              <a:t> найдёте указания по применению вкладышей.</a:t>
            </a: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11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200" dirty="0" smtClean="0">
                <a:latin typeface="Calibri" pitchFamily="34" charset="0"/>
              </a:rPr>
              <a:t>Экономичные вкладыши многоразового использования. </a:t>
            </a:r>
            <a:endParaRPr lang="lv-LV" sz="1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dirty="0" smtClean="0">
                <a:latin typeface="Calibri" pitchFamily="34" charset="0"/>
              </a:rPr>
              <a:t>Изготовлены из мягкого, приятного на ощупь материала -термопласт эластомера (ТПЭ)</a:t>
            </a:r>
            <a:endParaRPr lang="lv-LV" sz="1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dirty="0" smtClean="0">
                <a:latin typeface="Calibri" pitchFamily="34" charset="0"/>
              </a:rPr>
              <a:t>В удобной упаковке </a:t>
            </a:r>
            <a:r>
              <a:rPr lang="lv-LV" sz="1200" dirty="0" err="1" smtClean="0">
                <a:latin typeface="Calibri" pitchFamily="34" charset="0"/>
              </a:rPr>
              <a:t>PocketPak</a:t>
            </a:r>
            <a:endParaRPr lang="lv-LV" sz="1200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200" dirty="0" err="1" smtClean="0">
                <a:latin typeface="Calibri" pitchFamily="34" charset="0"/>
              </a:rPr>
              <a:t>Шумопонижение</a:t>
            </a:r>
            <a:r>
              <a:rPr lang="lv-LV" sz="1200" dirty="0" smtClean="0">
                <a:latin typeface="Calibri" pitchFamily="34" charset="0"/>
              </a:rPr>
              <a:t> SNR </a:t>
            </a:r>
            <a:r>
              <a:rPr lang="ru-RU" sz="1200" dirty="0" smtClean="0">
                <a:latin typeface="Calibri" pitchFamily="34" charset="0"/>
              </a:rPr>
              <a:t>– </a:t>
            </a:r>
            <a:r>
              <a:rPr lang="lv-LV" sz="1200" dirty="0" smtClean="0">
                <a:latin typeface="Calibri" pitchFamily="34" charset="0"/>
              </a:rPr>
              <a:t>25</a:t>
            </a:r>
            <a:r>
              <a:rPr lang="ru-RU" sz="1200" dirty="0" smtClean="0">
                <a:latin typeface="Calibri" pitchFamily="34" charset="0"/>
              </a:rPr>
              <a:t> </a:t>
            </a:r>
            <a:r>
              <a:rPr lang="en-US" sz="1200" dirty="0" smtClean="0">
                <a:latin typeface="Calibri" pitchFamily="34" charset="0"/>
              </a:rPr>
              <a:t>dB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DFCA7-1B7E-4C26-9E53-CFAAF1DFFC13}" type="slidenum">
              <a:rPr lang="en-GB" smtClean="0">
                <a:latin typeface="Times New Roman" pitchFamily="18" charset="0"/>
              </a:rPr>
              <a:pPr/>
              <a:t>12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63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DFCA7-1B7E-4C26-9E53-CFAAF1DFFC13}" type="slidenum">
              <a:rPr lang="en-GB" smtClean="0">
                <a:latin typeface="Times New Roman" pitchFamily="18" charset="0"/>
              </a:rPr>
              <a:pPr/>
              <a:t>13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Что ещё вам необходимо знать</a:t>
            </a:r>
            <a:r>
              <a:rPr lang="ru-RU" baseline="0" dirty="0" smtClean="0">
                <a:latin typeface="Times New Roman" pitchFamily="18" charset="0"/>
              </a:rPr>
              <a:t> продукцию </a:t>
            </a:r>
            <a:r>
              <a:rPr lang="lv-LV" baseline="0" dirty="0" err="1" smtClean="0">
                <a:latin typeface="Times New Roman" pitchFamily="18" charset="0"/>
              </a:rPr>
              <a:t>Moldex</a:t>
            </a:r>
            <a:r>
              <a:rPr lang="lv-LV" baseline="0" dirty="0" smtClean="0">
                <a:latin typeface="Times New Roman" pitchFamily="18" charset="0"/>
              </a:rPr>
              <a:t>?</a:t>
            </a:r>
          </a:p>
          <a:p>
            <a:endParaRPr lang="de-DE" dirty="0" smtClean="0">
              <a:latin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</a:rPr>
              <a:t>Вся продукция и упаковка </a:t>
            </a:r>
            <a:r>
              <a:rPr lang="lv-LV" baseline="0" dirty="0" err="1" smtClean="0">
                <a:latin typeface="Times New Roman" pitchFamily="18" charset="0"/>
              </a:rPr>
              <a:t>Moldex</a:t>
            </a:r>
            <a:r>
              <a:rPr lang="lv-LV" baseline="0" dirty="0" smtClean="0">
                <a:latin typeface="Times New Roman" pitchFamily="18" charset="0"/>
              </a:rPr>
              <a:t> </a:t>
            </a:r>
            <a:r>
              <a:rPr lang="ru-RU" baseline="0" dirty="0" smtClean="0">
                <a:latin typeface="Times New Roman" pitchFamily="18" charset="0"/>
              </a:rPr>
              <a:t>является </a:t>
            </a:r>
            <a:r>
              <a:rPr lang="de-DE" dirty="0" smtClean="0">
                <a:latin typeface="Times New Roman" pitchFamily="18" charset="0"/>
              </a:rPr>
              <a:t>PVC FREE</a:t>
            </a:r>
            <a:r>
              <a:rPr lang="ru-RU" dirty="0" smtClean="0">
                <a:latin typeface="Times New Roman" pitchFamily="18" charset="0"/>
              </a:rPr>
              <a:t> – то есть </a:t>
            </a:r>
            <a:r>
              <a:rPr lang="ru-RU" baseline="0" dirty="0" smtClean="0">
                <a:latin typeface="Times New Roman" pitchFamily="18" charset="0"/>
              </a:rPr>
              <a:t>не содержит вредного для человека и природы поливинилхлорида. Нет вреда здоровью пользователя, нет вредного воздействия на окружающую среду!!! </a:t>
            </a:r>
            <a:endParaRPr lang="de-DE" dirty="0" smtClean="0">
              <a:latin typeface="Times New Roman" pitchFamily="18" charset="0"/>
            </a:endParaRPr>
          </a:p>
          <a:p>
            <a:endParaRPr lang="de-DE" dirty="0" smtClean="0">
              <a:latin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</a:rPr>
              <a:t>LATEX FREE</a:t>
            </a:r>
            <a:r>
              <a:rPr lang="ru-RU" dirty="0" smtClean="0">
                <a:latin typeface="Times New Roman" pitchFamily="18" charset="0"/>
              </a:rPr>
              <a:t> – доказано, что латекс при </a:t>
            </a:r>
            <a:r>
              <a:rPr lang="ru-RU" smtClean="0">
                <a:latin typeface="Times New Roman" pitchFamily="18" charset="0"/>
              </a:rPr>
              <a:t>длительном соприкосновении </a:t>
            </a:r>
            <a:r>
              <a:rPr lang="ru-RU" dirty="0" smtClean="0">
                <a:latin typeface="Times New Roman" pitchFamily="18" charset="0"/>
              </a:rPr>
              <a:t>с кожей человека вызывает</a:t>
            </a:r>
            <a:r>
              <a:rPr lang="ru-RU" baseline="0" dirty="0" smtClean="0">
                <a:latin typeface="Times New Roman" pitchFamily="18" charset="0"/>
              </a:rPr>
              <a:t> аллергию, поэтому </a:t>
            </a:r>
            <a:r>
              <a:rPr lang="lv-LV" baseline="0" dirty="0" err="1" smtClean="0">
                <a:latin typeface="Times New Roman" pitchFamily="18" charset="0"/>
              </a:rPr>
              <a:t>Moldex</a:t>
            </a:r>
            <a:r>
              <a:rPr lang="lv-LV" baseline="0" dirty="0" smtClean="0">
                <a:latin typeface="Times New Roman" pitchFamily="18" charset="0"/>
              </a:rPr>
              <a:t> </a:t>
            </a:r>
            <a:r>
              <a:rPr lang="ru-RU" baseline="0" dirty="0" smtClean="0">
                <a:latin typeface="Times New Roman" pitchFamily="18" charset="0"/>
              </a:rPr>
              <a:t>не используется этот материал в своих изделиях.</a:t>
            </a:r>
            <a:endParaRPr lang="de-DE" dirty="0" smtClean="0">
              <a:latin typeface="Times New Roman" pitchFamily="18" charset="0"/>
            </a:endParaRPr>
          </a:p>
          <a:p>
            <a:endParaRPr lang="de-DE" dirty="0" smtClean="0">
              <a:latin typeface="Times New Roman" pitchFamily="18" charset="0"/>
            </a:endParaRPr>
          </a:p>
        </p:txBody>
      </p:sp>
      <p:sp>
        <p:nvSpPr>
          <p:cNvPr id="174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DF267-720A-415B-ABDE-DE4D47289E0E}" type="slidenum">
              <a:rPr lang="en-GB" smtClean="0">
                <a:latin typeface="Times New Roman" pitchFamily="18" charset="0"/>
              </a:rPr>
              <a:pPr/>
              <a:t>14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ЧТО ТАКОЕ ШУМ?</a:t>
            </a: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Какой то нежеланный звук</a:t>
            </a:r>
            <a:r>
              <a:rPr kumimoji="0" lang="en-GB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!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Парадокс в том, что один и тот же звук кажется шумом для одного человека и может казаться удовольствием для другого !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r>
              <a:rPr lang="ru-RU" dirty="0" smtClean="0">
                <a:latin typeface="Times New Roman" pitchFamily="18" charset="0"/>
              </a:rPr>
              <a:t>Например,</a:t>
            </a:r>
            <a:r>
              <a:rPr lang="ru-RU" baseline="0" dirty="0" smtClean="0">
                <a:latin typeface="Times New Roman" pitchFamily="18" charset="0"/>
              </a:rPr>
              <a:t> очень громкая музыка…</a:t>
            </a:r>
          </a:p>
          <a:p>
            <a:endParaRPr lang="lv-LV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53F03-8F01-4B73-BAD0-92F39C08DB00}" type="slidenum">
              <a:rPr lang="en-GB" smtClean="0">
                <a:latin typeface="Times New Roman" pitchFamily="18" charset="0"/>
              </a:rPr>
              <a:pPr/>
              <a:t>2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КАКОЕ ВОЗДЕЙСТВИЕ ШУМ ОКАЗЫВАЕТ НА ЧЕЛОВЕКА?</a:t>
            </a:r>
            <a:endParaRPr lang="en-US" dirty="0" smtClean="0">
              <a:latin typeface="Times New Roman" pitchFamily="18" charset="0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В первую очередь Психологическое. Это различные проявления С</a:t>
            </a: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тресса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Спросите ваших соседей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!</a:t>
            </a:r>
            <a:endParaRPr kumimoji="0" lang="ru-RU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Во вторых, это вред здоровью:</a:t>
            </a:r>
            <a:endParaRPr kumimoji="0" lang="en-GB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Доказан неоспоримый вред воздействия повышенного шума на наши слуховые способности.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ru-R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А при высоком уровне звук влияет и  на функции головного мозга. Причём последствия могут быть неотвратимыми. 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3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b="0" dirty="0" smtClean="0"/>
              <a:t>Звук, как мы знаем, создаётся при вибрации.</a:t>
            </a:r>
            <a:r>
              <a:rPr lang="ru-RU" b="0" baseline="0" dirty="0" smtClean="0"/>
              <a:t> </a:t>
            </a:r>
            <a:r>
              <a:rPr lang="ru-RU" b="0" dirty="0" smtClean="0"/>
              <a:t>Обычно описывается при помощи Частот и октавного ряда, Громкости и Звукового давления.</a:t>
            </a:r>
            <a:endParaRPr lang="en-GB" b="0" dirty="0" smtClean="0"/>
          </a:p>
          <a:p>
            <a:pPr>
              <a:lnSpc>
                <a:spcPct val="90000"/>
              </a:lnSpc>
            </a:pPr>
            <a:r>
              <a:rPr lang="ru-RU" b="0" dirty="0" smtClean="0"/>
              <a:t>Измеряется в децибелах</a:t>
            </a:r>
            <a:r>
              <a:rPr lang="en-GB" b="0" dirty="0" smtClean="0"/>
              <a:t> </a:t>
            </a:r>
            <a:r>
              <a:rPr lang="ru-RU" b="0" dirty="0" smtClean="0"/>
              <a:t>-</a:t>
            </a:r>
            <a:r>
              <a:rPr lang="ru-RU" b="0" baseline="0" dirty="0" smtClean="0"/>
              <a:t> </a:t>
            </a:r>
            <a:r>
              <a:rPr lang="en-GB" b="0" dirty="0" smtClean="0"/>
              <a:t>dB</a:t>
            </a:r>
            <a:r>
              <a:rPr lang="ru-RU" b="0" dirty="0" smtClean="0"/>
              <a:t> (А</a:t>
            </a:r>
            <a:r>
              <a:rPr lang="en-GB" b="0" dirty="0" smtClean="0"/>
              <a:t>)</a:t>
            </a:r>
            <a:endParaRPr lang="ru-RU" b="0" dirty="0" smtClean="0"/>
          </a:p>
          <a:p>
            <a:pPr>
              <a:lnSpc>
                <a:spcPct val="90000"/>
              </a:lnSpc>
            </a:pPr>
            <a:r>
              <a:rPr lang="ru-RU" b="0" dirty="0" smtClean="0"/>
              <a:t>Шкала децибелов наглядно показывает наше восприятие шума.</a:t>
            </a:r>
          </a:p>
          <a:p>
            <a:pPr>
              <a:lnSpc>
                <a:spcPct val="90000"/>
              </a:lnSpc>
            </a:pPr>
            <a:endParaRPr lang="en-GB" b="0" dirty="0" smtClean="0"/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4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Средства защиты от шума (мы в данном случае говорим об индивидуальных СЗ) уменьшают вредное воздействие </a:t>
            </a: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снижая уровень  шума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Значения снижения шума обычно указываются в прилагаемых таблицах – на упаковке, в инструкции пользователю и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тп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en-US" b="0" dirty="0" smtClean="0">
              <a:latin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Наиболее распространённым средством индивидуальной защиты являются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противошумные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вкладыши (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беруши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)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en-US" b="0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5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>
                <a:latin typeface="Times New Roman" pitchFamily="18" charset="0"/>
              </a:rPr>
              <a:t>Что</a:t>
            </a:r>
            <a:r>
              <a:rPr lang="ru-RU" baseline="0" dirty="0" smtClean="0">
                <a:latin typeface="Times New Roman" pitchFamily="18" charset="0"/>
              </a:rPr>
              <a:t> предлагает </a:t>
            </a:r>
            <a:r>
              <a:rPr lang="lv-LV" baseline="0" dirty="0" smtClean="0">
                <a:latin typeface="Times New Roman" pitchFamily="18" charset="0"/>
              </a:rPr>
              <a:t>MOLDEX?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Мягкие,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экономичные</a:t>
            </a:r>
            <a:r>
              <a:rPr kumimoji="0" lang="lv-LV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,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одноразовые </a:t>
            </a:r>
            <a:r>
              <a:rPr kumimoji="0" lang="ru-RU" sz="1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противошумные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вкладыши</a:t>
            </a:r>
            <a:r>
              <a:rPr kumimoji="0" lang="lv-LV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.</a:t>
            </a: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Их срок службы ограничен, в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тч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по гигиеническим соображениям.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А так же.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Удобные многоразовые </a:t>
            </a:r>
            <a:r>
              <a:rPr lang="ru-RU" sz="1200" b="0" kern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противошумные</a:t>
            </a: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вкладыши.</a:t>
            </a:r>
            <a:r>
              <a:rPr lang="ru-RU" sz="1200" b="0" kern="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Последние можно мыть и использовать многократно.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endParaRPr lang="en-GB" sz="1200" b="0" kern="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6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lang="ru-RU" dirty="0" smtClean="0"/>
              <a:t>ПРОТИВОШУМНЫЕ ВКЛАДЫШИ </a:t>
            </a:r>
            <a:r>
              <a:rPr lang="lv-LV" dirty="0" smtClean="0"/>
              <a:t>SPARK PLUGS</a:t>
            </a:r>
            <a:r>
              <a:rPr lang="ru-RU" dirty="0" smtClean="0"/>
              <a:t>®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Изготовлены из мягкого пенополиуретана.</a:t>
            </a:r>
            <a:endParaRPr kumimoji="0" lang="en-AU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Привлекательные –цветовая гамма повышает желание пользователя 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Комфортабельные – благодаря конусной форме и мягкому материалу вкладыши удобно и легко использовать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7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0" dirty="0" smtClean="0"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Уменьшают риск инфекции уха;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Среднее значение снижения шума </a:t>
            </a:r>
            <a:r>
              <a:rPr lang="en-GB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SNR = 3</a:t>
            </a: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5</a:t>
            </a:r>
            <a:r>
              <a:rPr lang="en-GB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dB</a:t>
            </a: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(А);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None/>
            </a:pP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Возможны различные варианты упаковки – кроме стандартной упаковки одной пары в полиэтиленовом пакетике,</a:t>
            </a:r>
            <a:r>
              <a:rPr lang="ru-RU" sz="1200" b="0" kern="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предлагается удобная упаковка </a:t>
            </a:r>
            <a:r>
              <a:rPr lang="ru-RU" sz="1200" b="0" kern="0" baseline="0" dirty="0" err="1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Покет</a:t>
            </a:r>
            <a:r>
              <a:rPr lang="ru-RU" sz="1200" b="0" kern="0" baseline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 Пак!</a:t>
            </a:r>
            <a:endParaRPr lang="ru-RU" sz="1200" b="0" kern="0" dirty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8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b="0" dirty="0" smtClean="0">
              <a:latin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Мини упаковка </a:t>
            </a:r>
            <a:r>
              <a:rPr kumimoji="0" lang="ru-RU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Покет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Пак содержит 2 пары вкладышей 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Spark Plugs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;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Вкладыши удобно носить в кармане;</a:t>
            </a: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Упаковка защищает и продлевает срок службы </a:t>
            </a:r>
            <a:r>
              <a:rPr lang="ru-RU" sz="1200" b="0" kern="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вклады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шей;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Разнообразие цветов</a:t>
            </a: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делает покупку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ea typeface="+mn-ea"/>
                <a:cs typeface="+mn-cs"/>
              </a:rPr>
              <a:t>привлекательной;</a:t>
            </a:r>
            <a:endParaRPr kumimoji="0" lang="en-GB" sz="1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ea typeface="+mn-ea"/>
              <a:cs typeface="+mn-cs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  <a:p>
            <a:pPr>
              <a:buFontTx/>
              <a:buChar char="-"/>
            </a:pPr>
            <a:endParaRPr lang="en-US" dirty="0" smtClean="0">
              <a:latin typeface="Times New Roman" pitchFamily="18" charset="0"/>
            </a:endParaRP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532B6-230F-482B-AA22-634A092E7D88}" type="slidenum">
              <a:rPr lang="en-GB" smtClean="0">
                <a:latin typeface="Times New Roman" pitchFamily="18" charset="0"/>
              </a:rPr>
              <a:pPr/>
              <a:t>9</a:t>
            </a:fld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3429000"/>
          </a:xfrm>
          <a:prstGeom prst="rect">
            <a:avLst/>
          </a:prstGeom>
          <a:solidFill>
            <a:srgbClr val="4C78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charset="0"/>
            </a:endParaRPr>
          </a:p>
        </p:txBody>
      </p:sp>
      <p:pic>
        <p:nvPicPr>
          <p:cNvPr id="4" name="Picture 7" descr="I:\_Ordnerkonzept_NEU\Moldex\CI\Logo\Logo_moldex_Präsentation_n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638" y="687388"/>
            <a:ext cx="6278562" cy="228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62400" y="3810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 sz="2400">
              <a:latin typeface="Times New Roman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8686800" y="2362200"/>
            <a:ext cx="457200" cy="152400"/>
          </a:xfrm>
          <a:prstGeom prst="rect">
            <a:avLst/>
          </a:prstGeom>
          <a:solidFill>
            <a:srgbClr val="81B8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8686800" y="2619375"/>
            <a:ext cx="457200" cy="152400"/>
          </a:xfrm>
          <a:prstGeom prst="rect">
            <a:avLst/>
          </a:prstGeom>
          <a:solidFill>
            <a:srgbClr val="FFD5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8686800" y="2867025"/>
            <a:ext cx="457200" cy="152400"/>
          </a:xfrm>
          <a:prstGeom prst="rect">
            <a:avLst/>
          </a:prstGeom>
          <a:solidFill>
            <a:srgbClr val="A3002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4876800"/>
            <a:ext cx="7772400" cy="1143000"/>
          </a:xfrm>
        </p:spPr>
        <p:txBody>
          <a:bodyPr/>
          <a:lstStyle>
            <a:lvl1pPr algn="ctr">
              <a:defRPr sz="3600">
                <a:solidFill>
                  <a:srgbClr val="4C789E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265399-7F7F-407A-BF54-0467BF262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E5F75-A5CE-4C72-9426-E1D3316BBD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7350" y="180975"/>
            <a:ext cx="2178050" cy="59150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0025" y="180975"/>
            <a:ext cx="6384925" cy="59150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F5390-B7B3-4E33-8F8E-2267784811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D7C3A-2A3F-4786-B4D2-7C73D204886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FB2DA-1454-460C-931E-79A0B3FCD77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53EFA-082A-4338-B62A-9BFD60F6D0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C9F04-D384-4EEA-B514-B56C70A07ED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167D2-92EE-4ED9-A604-DFFADDCF55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DA3FD-B0D8-430E-9F11-4BDE8EAA40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80BC5-CC66-4E42-9B7B-CEEC920CDCE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28FC-3069-4A45-9DAE-382D45490EE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1507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utura Book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15075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Futura Book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315075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Futura Book" pitchFamily="34" charset="0"/>
              </a:defRPr>
            </a:lvl1pPr>
          </a:lstStyle>
          <a:p>
            <a:pPr>
              <a:defRPr/>
            </a:pPr>
            <a:fld id="{DFAEE541-2EB0-49DA-95FF-33C92783E1A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0" y="0"/>
            <a:ext cx="9144000" cy="431800"/>
          </a:xfrm>
          <a:prstGeom prst="rect">
            <a:avLst/>
          </a:prstGeom>
          <a:solidFill>
            <a:srgbClr val="4C789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0" y="447675"/>
            <a:ext cx="9144000" cy="576263"/>
          </a:xfrm>
          <a:prstGeom prst="rect">
            <a:avLst/>
          </a:prstGeom>
          <a:solidFill>
            <a:srgbClr val="A5BB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0" y="1046163"/>
            <a:ext cx="9144000" cy="287337"/>
          </a:xfrm>
          <a:prstGeom prst="rect">
            <a:avLst/>
          </a:prstGeom>
          <a:solidFill>
            <a:srgbClr val="D2DDE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73737" name="Line 9"/>
          <p:cNvSpPr>
            <a:spLocks noChangeShapeType="1"/>
          </p:cNvSpPr>
          <p:nvPr/>
        </p:nvSpPr>
        <p:spPr bwMode="auto">
          <a:xfrm>
            <a:off x="338138" y="6248400"/>
            <a:ext cx="8424862" cy="0"/>
          </a:xfrm>
          <a:prstGeom prst="line">
            <a:avLst/>
          </a:prstGeom>
          <a:noFill/>
          <a:ln w="25400" cap="rnd">
            <a:solidFill>
              <a:srgbClr val="4C789E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pic>
        <p:nvPicPr>
          <p:cNvPr id="1034" name="Picture 10" descr="I:\_Ordnerkonzept_NEU\Moldex\CI\Logo\Logo_moldex_Präsentation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162800" y="6407150"/>
            <a:ext cx="16002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00025" y="180975"/>
            <a:ext cx="8715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_________Microsoft_Word_97-20031.doc"/><Relationship Id="rId10" Type="http://schemas.openxmlformats.org/officeDocument/2006/relationships/image" Target="../media/image8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>
          <a:xfrm>
            <a:off x="685800" y="4437112"/>
            <a:ext cx="7772400" cy="1582688"/>
          </a:xfrm>
        </p:spPr>
        <p:txBody>
          <a:bodyPr/>
          <a:lstStyle/>
          <a:p>
            <a:pPr eaLnBrk="1" hangingPunct="1"/>
            <a:r>
              <a:rPr lang="ru-RU" dirty="0" smtClean="0"/>
              <a:t>Средства защиты слуха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УПАКОВКА </a:t>
            </a:r>
            <a:r>
              <a:rPr lang="en-US" dirty="0" err="1" smtClean="0"/>
              <a:t>PocketPak</a:t>
            </a:r>
            <a:endParaRPr lang="en-US" dirty="0" smtClean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284663" y="3824288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30400"/>
            <a:ext cx="3600450" cy="418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80658" y="2668535"/>
            <a:ext cx="5112517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rgbClr val="2D2DB9">
                  <a:lumMod val="75000"/>
                </a:srgbClr>
              </a:buClr>
              <a:buFont typeface="Wingdings" pitchFamily="2" charset="2"/>
              <a:buChar char="§"/>
            </a:pPr>
            <a:r>
              <a:rPr lang="ru-RU" sz="2800" dirty="0">
                <a:solidFill>
                  <a:srgbClr val="000000"/>
                </a:solidFill>
                <a:latin typeface="Arial"/>
              </a:rPr>
              <a:t> Удобная для торговли </a:t>
            </a:r>
            <a:r>
              <a:rPr lang="ru-RU" sz="2800" dirty="0" smtClean="0">
                <a:solidFill>
                  <a:srgbClr val="000000"/>
                </a:solidFill>
                <a:latin typeface="Arial"/>
              </a:rPr>
              <a:t>                                                                                             упаковка</a:t>
            </a:r>
            <a:endParaRPr lang="lv-LV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214343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ПРИМЕНЕНИЕ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pic>
        <p:nvPicPr>
          <p:cNvPr id="3" name="Picture 8" descr="Spark_Plugs_Bil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489094"/>
            <a:ext cx="2054225" cy="2054225"/>
          </a:xfrm>
          <a:prstGeom prst="rect">
            <a:avLst/>
          </a:prstGeom>
          <a:noFill/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6148" y="1489094"/>
            <a:ext cx="2062162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62710" y="1489094"/>
            <a:ext cx="2062163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156094"/>
            <a:ext cx="2062163" cy="205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690910" y="4154507"/>
            <a:ext cx="2062163" cy="205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ПРОТИВОШУМНЫЕ ВКЛАДЫШИ </a:t>
            </a:r>
            <a:r>
              <a:rPr lang="lv-LV" dirty="0" err="1" smtClean="0"/>
              <a:t>Comets</a:t>
            </a:r>
            <a:r>
              <a:rPr lang="en-US" dirty="0" smtClean="0">
                <a:latin typeface="Calibri" pitchFamily="34" charset="0"/>
              </a:rPr>
              <a:t>®</a:t>
            </a:r>
            <a:endParaRPr lang="en-US" dirty="0" smtClean="0"/>
          </a:p>
        </p:txBody>
      </p:sp>
      <p:pic>
        <p:nvPicPr>
          <p:cNvPr id="7" name="Picture 6" descr="6420-01-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7" y="1357298"/>
            <a:ext cx="2928959" cy="2634741"/>
          </a:xfrm>
          <a:prstGeom prst="rect">
            <a:avLst/>
          </a:prstGeom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214680" y="1470608"/>
            <a:ext cx="5716624" cy="3111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+mn-lt"/>
              </a:rPr>
              <a:t> Экономичные вкладыши многоразового использования. </a:t>
            </a:r>
            <a:endParaRPr lang="lv-LV" sz="2800" dirty="0" smtClean="0">
              <a:latin typeface="+mn-lt"/>
            </a:endParaRP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+mn-lt"/>
              </a:rPr>
              <a:t> Изготовлены из мягкого, приятного на ощупь ТПЭ материала</a:t>
            </a:r>
            <a:endParaRPr lang="lv-LV" sz="2800" dirty="0" smtClean="0">
              <a:latin typeface="+mn-lt"/>
            </a:endParaRP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+mn-lt"/>
              </a:rPr>
              <a:t> В удобной упаковке </a:t>
            </a:r>
            <a:r>
              <a:rPr lang="lv-LV" sz="2800" dirty="0" err="1" smtClean="0">
                <a:latin typeface="+mn-lt"/>
              </a:rPr>
              <a:t>PocketPak</a:t>
            </a:r>
            <a:endParaRPr lang="lv-LV" sz="2800" dirty="0" smtClean="0">
              <a:latin typeface="+mn-lt"/>
            </a:endParaRPr>
          </a:p>
          <a:p>
            <a:pPr>
              <a:lnSpc>
                <a:spcPct val="90000"/>
              </a:lnSpc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sz="2800" dirty="0" smtClean="0">
                <a:latin typeface="+mn-lt"/>
              </a:rPr>
              <a:t> </a:t>
            </a:r>
            <a:r>
              <a:rPr lang="ru-RU" sz="2800" dirty="0" err="1" smtClean="0">
                <a:latin typeface="+mn-lt"/>
              </a:rPr>
              <a:t>Шумопонижение</a:t>
            </a:r>
            <a:r>
              <a:rPr lang="lv-LV" sz="2800" dirty="0" smtClean="0">
                <a:latin typeface="+mn-lt"/>
              </a:rPr>
              <a:t> SNR </a:t>
            </a:r>
            <a:r>
              <a:rPr lang="ru-RU" sz="2800" dirty="0" smtClean="0">
                <a:latin typeface="+mn-lt"/>
              </a:rPr>
              <a:t>– </a:t>
            </a:r>
            <a:r>
              <a:rPr lang="lv-LV" sz="2800" dirty="0" smtClean="0">
                <a:latin typeface="+mn-lt"/>
              </a:rPr>
              <a:t>25</a:t>
            </a:r>
            <a:r>
              <a:rPr lang="ru-RU" sz="2800" dirty="0" smtClean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dB</a:t>
            </a:r>
          </a:p>
          <a:p>
            <a:pPr>
              <a:lnSpc>
                <a:spcPct val="90000"/>
              </a:lnSpc>
            </a:pPr>
            <a:endParaRPr lang="en-GB" sz="2200" dirty="0">
              <a:latin typeface="Calibri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84663" y="5137169"/>
            <a:ext cx="4608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200" dirty="0">
                <a:latin typeface="Calibri" pitchFamily="34" charset="0"/>
              </a:rPr>
              <a:t>Упаковка:</a:t>
            </a:r>
          </a:p>
          <a:p>
            <a:pPr>
              <a:lnSpc>
                <a:spcPct val="90000"/>
              </a:lnSpc>
            </a:pPr>
            <a:r>
              <a:rPr lang="ru-RU" sz="2200" dirty="0">
                <a:latin typeface="Calibri" pitchFamily="34" charset="0"/>
              </a:rPr>
              <a:t>64</a:t>
            </a:r>
            <a:r>
              <a:rPr lang="lv-LV" sz="2200" dirty="0">
                <a:latin typeface="Calibri" pitchFamily="34" charset="0"/>
              </a:rPr>
              <a:t>20</a:t>
            </a:r>
            <a:r>
              <a:rPr lang="ru-RU" sz="2200" dirty="0">
                <a:latin typeface="Calibri" pitchFamily="34" charset="0"/>
              </a:rPr>
              <a:t> – пара в </a:t>
            </a:r>
            <a:r>
              <a:rPr lang="en-US" sz="2200" dirty="0" err="1" smtClean="0">
                <a:latin typeface="Calibri" pitchFamily="34" charset="0"/>
              </a:rPr>
              <a:t>PocketPak</a:t>
            </a:r>
            <a:endParaRPr lang="ru-RU" sz="2200" dirty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endParaRPr lang="ru-RU" sz="2200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284663" y="3824288"/>
            <a:ext cx="4608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endParaRPr lang="en-US" sz="2200" dirty="0">
              <a:latin typeface="Calibri" pitchFamily="34" charset="0"/>
            </a:endParaRPr>
          </a:p>
        </p:txBody>
      </p:sp>
      <p:pic>
        <p:nvPicPr>
          <p:cNvPr id="12" name="Picture 11" descr="6420_PP_01-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3714752"/>
            <a:ext cx="3214678" cy="24428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MOLDEX</a:t>
            </a:r>
            <a:r>
              <a:rPr lang="en-US" dirty="0" smtClean="0"/>
              <a:t> </a:t>
            </a:r>
            <a:r>
              <a:rPr lang="ru-RU" dirty="0" smtClean="0"/>
              <a:t>ДЛЯ ПОТРЕБИТЕЛЕЙ</a:t>
            </a:r>
            <a:endParaRPr lang="en-US" dirty="0" smtClean="0"/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28596" y="1268413"/>
            <a:ext cx="871540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500" dirty="0">
                <a:latin typeface="+mn-lt"/>
              </a:rPr>
              <a:t> </a:t>
            </a:r>
            <a:r>
              <a:rPr lang="ru-RU" sz="4500" dirty="0" smtClean="0">
                <a:latin typeface="+mn-lt"/>
              </a:rPr>
              <a:t>Оптимальная защита от нежелательного шума;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500" dirty="0" smtClean="0">
                <a:latin typeface="+mn-lt"/>
              </a:rPr>
              <a:t> Немецкое качество</a:t>
            </a:r>
            <a:r>
              <a:rPr lang="ru-RU" sz="4500" dirty="0">
                <a:latin typeface="+mn-lt"/>
              </a:rPr>
              <a:t>;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ru-RU" sz="4500" dirty="0">
                <a:latin typeface="+mn-lt"/>
              </a:rPr>
              <a:t> </a:t>
            </a:r>
            <a:r>
              <a:rPr lang="ru-RU" sz="4500" dirty="0" smtClean="0">
                <a:latin typeface="+mn-lt"/>
              </a:rPr>
              <a:t>Комфорт при использовании.</a:t>
            </a:r>
            <a:endParaRPr lang="ru-RU" sz="4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200025" y="357166"/>
            <a:ext cx="8715375" cy="1143000"/>
          </a:xfrm>
        </p:spPr>
        <p:txBody>
          <a:bodyPr/>
          <a:lstStyle/>
          <a:p>
            <a:r>
              <a:rPr lang="ru-RU" dirty="0" smtClean="0"/>
              <a:t>КРОМЕ ТОГО</a:t>
            </a:r>
            <a:br>
              <a:rPr lang="ru-RU" dirty="0" smtClean="0"/>
            </a:br>
            <a:r>
              <a:rPr lang="ru-RU" sz="1800" dirty="0" smtClean="0"/>
              <a:t> </a:t>
            </a:r>
            <a:endParaRPr lang="en-US" dirty="0" smtClean="0">
              <a:solidFill>
                <a:srgbClr val="4C789E"/>
              </a:solidFill>
            </a:endParaRPr>
          </a:p>
        </p:txBody>
      </p:sp>
      <p:sp>
        <p:nvSpPr>
          <p:cNvPr id="21" name="Abgerundetes Rechteck 24"/>
          <p:cNvSpPr/>
          <p:nvPr/>
        </p:nvSpPr>
        <p:spPr bwMode="auto">
          <a:xfrm>
            <a:off x="714353" y="1785926"/>
            <a:ext cx="3714771" cy="4071967"/>
          </a:xfrm>
          <a:prstGeom prst="roundRect">
            <a:avLst/>
          </a:prstGeom>
          <a:solidFill>
            <a:schemeClr val="bg1"/>
          </a:solidFill>
          <a:ln>
            <a:solidFill>
              <a:srgbClr val="62759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Abgerundetes Rechteck 25"/>
          <p:cNvSpPr/>
          <p:nvPr/>
        </p:nvSpPr>
        <p:spPr bwMode="auto">
          <a:xfrm>
            <a:off x="5000629" y="1785926"/>
            <a:ext cx="3714776" cy="4071967"/>
          </a:xfrm>
          <a:prstGeom prst="roundRect">
            <a:avLst/>
          </a:prstGeom>
          <a:solidFill>
            <a:schemeClr val="bg1"/>
          </a:solidFill>
          <a:ln>
            <a:solidFill>
              <a:srgbClr val="62759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Textfeld 32"/>
          <p:cNvSpPr txBox="1"/>
          <p:nvPr/>
        </p:nvSpPr>
        <p:spPr bwMode="auto">
          <a:xfrm>
            <a:off x="5286381" y="3145224"/>
            <a:ext cx="342902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spc="300" dirty="0">
                <a:solidFill>
                  <a:srgbClr val="167D16"/>
                </a:solidFill>
                <a:latin typeface="Arial" pitchFamily="34" charset="0"/>
                <a:cs typeface="Arial" pitchFamily="34" charset="0"/>
              </a:rPr>
              <a:t>LATEX</a:t>
            </a:r>
            <a:endParaRPr lang="de-DE" sz="4800" b="1" spc="300" dirty="0">
              <a:solidFill>
                <a:srgbClr val="167D16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4800" b="1" spc="300" dirty="0">
                <a:solidFill>
                  <a:srgbClr val="167D16"/>
                </a:solidFill>
                <a:latin typeface="Arial" pitchFamily="34" charset="0"/>
                <a:cs typeface="Arial" pitchFamily="34" charset="0"/>
              </a:rPr>
              <a:t>FREE</a:t>
            </a:r>
          </a:p>
        </p:txBody>
      </p:sp>
      <p:pic>
        <p:nvPicPr>
          <p:cNvPr id="31" name="Picture 48" descr="pvcfre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91" y="2571743"/>
            <a:ext cx="3588444" cy="2983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>
          <a:xfrm>
            <a:off x="214282" y="188640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ЧТО ТАКОЕ ШУМ ?</a:t>
            </a:r>
            <a:endParaRPr lang="en-US" dirty="0" smtClean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42910" y="1643050"/>
            <a:ext cx="4572032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Какой то нежеланный звук</a:t>
            </a:r>
            <a:r>
              <a:rPr kumimoji="0" lang="en-GB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ru-RU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Парадокс в том, что один и тот же звук кажется шумом для одного человека и может казаться удовольствием для другого !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929190" y="2643182"/>
          <a:ext cx="4033837" cy="186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4" imgW="1175040" imgH="608040" progId="">
                  <p:embed/>
                </p:oleObj>
              </mc:Choice>
              <mc:Fallback>
                <p:oleObj name="Clip" r:id="rId4" imgW="1175040" imgH="6080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2643182"/>
                        <a:ext cx="4033837" cy="1862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42905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ВОЗДЕЙСТВИЕ ШУМА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7200" y="1371600"/>
            <a:ext cx="4619625" cy="486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Психологическое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Стресс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Tx/>
              <a:tabLst/>
              <a:defRPr/>
            </a:pP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7620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Вред здоровью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 defTabSz="7620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800" kern="0" dirty="0" smtClean="0">
                <a:latin typeface="+mn-lt"/>
              </a:rPr>
              <a:t> Вред для слуха</a:t>
            </a:r>
          </a:p>
          <a:p>
            <a:pPr marL="742950" lvl="1" indent="-285750" defTabSz="7620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</a:pPr>
            <a:endParaRPr lang="ru-RU" sz="2800" kern="0" dirty="0" smtClean="0">
              <a:latin typeface="+mn-lt"/>
            </a:endParaRPr>
          </a:p>
          <a:p>
            <a:pPr marL="742950" lvl="1" indent="-285750" defTabSz="7620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ü"/>
            </a:pPr>
            <a:r>
              <a:rPr lang="ru-RU" sz="2800" kern="0" dirty="0" smtClean="0">
                <a:latin typeface="+mn-lt"/>
              </a:rPr>
              <a:t> При 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высоком уровне звук влияет на функции головного мозга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5072066" y="3857628"/>
          <a:ext cx="3810000" cy="212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Clip" r:id="rId4" imgW="1000080" imgH="558360" progId="">
                  <p:embed/>
                </p:oleObj>
              </mc:Choice>
              <mc:Fallback>
                <p:oleObj name="Clip" r:id="rId4" imgW="1000080" imgH="558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3857628"/>
                        <a:ext cx="3810000" cy="2122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Noise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86380" y="1357298"/>
            <a:ext cx="3214710" cy="2407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42905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УРОВЕНЬ ШУМА – ШКАЛА ДЕЦИБЕЛОВ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55863" y="1065213"/>
          <a:ext cx="7451725" cy="556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Document" r:id="rId5" imgW="8032108" imgH="5885483" progId="Word.Document.8">
                  <p:embed/>
                </p:oleObj>
              </mc:Choice>
              <mc:Fallback>
                <p:oleObj name="Document" r:id="rId5" imgW="8032108" imgH="5885483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5863" y="1065213"/>
                        <a:ext cx="7451725" cy="5567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6"/>
          <p:cNvGraphicFramePr>
            <a:graphicFrameLocks noChangeAspect="1"/>
          </p:cNvGraphicFramePr>
          <p:nvPr/>
        </p:nvGraphicFramePr>
        <p:xfrm>
          <a:off x="539750" y="1557338"/>
          <a:ext cx="1065213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Clip" r:id="rId7" imgW="5317920" imgH="3085560" progId="">
                  <p:embed/>
                </p:oleObj>
              </mc:Choice>
              <mc:Fallback>
                <p:oleObj name="Clip" r:id="rId7" imgW="5317920" imgH="30855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1065213" cy="61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500034" y="3643314"/>
          <a:ext cx="14112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Clip" r:id="rId9" imgW="3537360" imgH="2144880" progId="">
                  <p:embed/>
                </p:oleObj>
              </mc:Choice>
              <mc:Fallback>
                <p:oleObj name="Clip" r:id="rId9" imgW="3537360" imgH="214488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3643314"/>
                        <a:ext cx="1411287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/>
        </p:nvGraphicFramePr>
        <p:xfrm>
          <a:off x="785786" y="5143512"/>
          <a:ext cx="72390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Clip" r:id="rId11" imgW="2385360" imgH="3116160" progId="">
                  <p:embed/>
                </p:oleObj>
              </mc:Choice>
              <mc:Fallback>
                <p:oleObj name="Clip" r:id="rId11" imgW="2385360" imgH="3116160" progId="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5143512"/>
                        <a:ext cx="723900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11" descr="j031919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2205037"/>
            <a:ext cx="1531919" cy="1380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42905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СРЕДСТВА ЗАЩИТЫ ОТ ШУМА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20" y="164305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Уменьшают вредное воздействие </a:t>
            </a:r>
            <a:r>
              <a:rPr lang="ru-RU" sz="2800" kern="0" dirty="0" smtClean="0">
                <a:latin typeface="+mn-lt"/>
              </a:rPr>
              <a:t>снижая уровень  шума</a:t>
            </a:r>
            <a:endParaRPr kumimoji="0" lang="ru-RU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Значения снижения шума обычно указываются в прилагаемых таблицах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endParaRPr lang="ru-RU" sz="28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Наиболее распространённым средством индивидуальной защиты являются </a:t>
            </a:r>
            <a:r>
              <a:rPr kumimoji="0" lang="ru-RU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противошумные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вкладыши (</a:t>
            </a:r>
            <a:r>
              <a:rPr kumimoji="0" lang="ru-RU" sz="28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беруши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GB" sz="28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800-01-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89130" y="1357298"/>
            <a:ext cx="3843204" cy="2571768"/>
          </a:xfrm>
          <a:prstGeom prst="rect">
            <a:avLst/>
          </a:prstGeom>
        </p:spPr>
      </p:pic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42905" y="714356"/>
            <a:ext cx="8715375" cy="785818"/>
          </a:xfrm>
        </p:spPr>
        <p:txBody>
          <a:bodyPr/>
          <a:lstStyle/>
          <a:p>
            <a:pPr eaLnBrk="1" hangingPunct="1"/>
            <a:r>
              <a:rPr lang="ru-RU" dirty="0" smtClean="0"/>
              <a:t>ЧТО ПРЕДЛАГАЕТ </a:t>
            </a:r>
            <a:r>
              <a:rPr lang="en-US" dirty="0" smtClean="0"/>
              <a:t>MOLDEX</a:t>
            </a:r>
            <a:r>
              <a:rPr lang="ru-RU" dirty="0" smtClean="0"/>
              <a:t>?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468354" y="2000240"/>
            <a:ext cx="521497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kumimoji="0" lang="ru-RU" sz="3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Мягкие,</a:t>
            </a:r>
            <a:r>
              <a:rPr kumimoji="0" lang="ru-RU" sz="3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экономичные одноразовые </a:t>
            </a:r>
            <a:r>
              <a:rPr kumimoji="0" lang="ru-RU" sz="300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противошумные</a:t>
            </a:r>
            <a:r>
              <a:rPr kumimoji="0" lang="ru-RU" sz="30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вкладыши</a:t>
            </a:r>
            <a:endParaRPr kumimoji="0" lang="ru-RU" sz="3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endParaRPr kumimoji="0" lang="en-GB" sz="3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ru-RU" sz="3000" kern="0" dirty="0" smtClean="0">
                <a:latin typeface="+mn-lt"/>
              </a:rPr>
              <a:t>Удобные многоразовые </a:t>
            </a:r>
            <a:r>
              <a:rPr lang="ru-RU" sz="3000" kern="0" dirty="0" err="1" smtClean="0">
                <a:latin typeface="+mn-lt"/>
              </a:rPr>
              <a:t>противошумные</a:t>
            </a:r>
            <a:r>
              <a:rPr lang="ru-RU" sz="3000" kern="0" dirty="0" smtClean="0">
                <a:latin typeface="+mn-lt"/>
              </a:rPr>
              <a:t> вкладыши</a:t>
            </a:r>
            <a:endParaRPr lang="en-GB" sz="3000" kern="0" dirty="0">
              <a:latin typeface="+mn-lt"/>
            </a:endParaRPr>
          </a:p>
        </p:txBody>
      </p:sp>
      <p:pic>
        <p:nvPicPr>
          <p:cNvPr id="6" name="Picture 5" descr="6420-01-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7313" y="3929066"/>
            <a:ext cx="2531882" cy="2277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71467" y="571480"/>
            <a:ext cx="8715375" cy="1571636"/>
          </a:xfrm>
        </p:spPr>
        <p:txBody>
          <a:bodyPr/>
          <a:lstStyle/>
          <a:p>
            <a:pPr eaLnBrk="1" hangingPunct="1"/>
            <a:r>
              <a:rPr lang="ru-RU" dirty="0" smtClean="0"/>
              <a:t>ПРОТИВОШУМНЫЕ ВКЛАДЫШИ </a:t>
            </a:r>
            <a:r>
              <a:rPr lang="lv-LV" dirty="0" err="1" smtClean="0"/>
              <a:t>Spark</a:t>
            </a:r>
            <a:r>
              <a:rPr lang="lv-LV" dirty="0" smtClean="0"/>
              <a:t> </a:t>
            </a:r>
            <a:r>
              <a:rPr lang="lv-LV" dirty="0" err="1" smtClean="0"/>
              <a:t>Plugs</a:t>
            </a:r>
            <a:r>
              <a:rPr lang="lv-LV" dirty="0" smtClean="0"/>
              <a:t>® </a:t>
            </a:r>
            <a:br>
              <a:rPr lang="lv-LV" dirty="0" smtClean="0"/>
            </a:br>
            <a:r>
              <a:rPr lang="lv-LV" dirty="0" smtClean="0"/>
              <a:t> 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pic>
        <p:nvPicPr>
          <p:cNvPr id="5" name="Picture 4" descr="7800-04-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59402"/>
            <a:ext cx="4857752" cy="4745355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81000" y="1577974"/>
            <a:ext cx="5119694" cy="463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lang="ru-RU" sz="2800" kern="0" dirty="0" smtClean="0">
                <a:latin typeface="+mn-lt"/>
              </a:rPr>
              <a:t>Изготовлены из мягкого пенополиуретана.</a:t>
            </a:r>
            <a:endParaRPr kumimoji="0" lang="en-AU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Привлекательные –цветовая гамма повышает желание пользователя 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Комфортабельные – благодаря конусной форме и мягкому материалу вкладыши удобно и легко использовать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142905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ПРОТИВОШУМНЫЕ ВКЛАДЫШИ </a:t>
            </a:r>
            <a:r>
              <a:rPr lang="lv-LV" dirty="0" err="1" smtClean="0"/>
              <a:t>Spark</a:t>
            </a:r>
            <a:r>
              <a:rPr lang="lv-LV" dirty="0" smtClean="0"/>
              <a:t> </a:t>
            </a:r>
            <a:r>
              <a:rPr lang="lv-LV" dirty="0" err="1" smtClean="0"/>
              <a:t>Plugs</a:t>
            </a:r>
            <a:r>
              <a:rPr lang="lv-LV" dirty="0" smtClean="0"/>
              <a:t>® </a:t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81000" y="1577975"/>
            <a:ext cx="47244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Уменьшают риск инфекции уха</a:t>
            </a:r>
            <a:endParaRPr lang="ru-RU" sz="2800" kern="0" dirty="0" smtClean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ru-RU" sz="2800" kern="0" dirty="0" smtClean="0">
                <a:latin typeface="+mn-lt"/>
              </a:rPr>
              <a:t>Среднее значение снижения шума </a:t>
            </a:r>
            <a:r>
              <a:rPr lang="en-GB" sz="2800" kern="0" dirty="0" smtClean="0">
                <a:latin typeface="+mn-lt"/>
              </a:rPr>
              <a:t>SNR </a:t>
            </a:r>
            <a:r>
              <a:rPr lang="ru-RU" sz="2800" kern="0" dirty="0" smtClean="0">
                <a:latin typeface="+mn-lt"/>
              </a:rPr>
              <a:t>- </a:t>
            </a:r>
            <a:r>
              <a:rPr lang="en-GB" sz="2800" kern="0" dirty="0" smtClean="0">
                <a:latin typeface="+mn-lt"/>
              </a:rPr>
              <a:t> 3</a:t>
            </a:r>
            <a:r>
              <a:rPr lang="ru-RU" sz="2800" kern="0" dirty="0" smtClean="0">
                <a:latin typeface="+mn-lt"/>
              </a:rPr>
              <a:t>5</a:t>
            </a:r>
            <a:r>
              <a:rPr lang="en-GB" sz="2800" kern="0" dirty="0" smtClean="0">
                <a:latin typeface="+mn-lt"/>
              </a:rPr>
              <a:t> dB</a:t>
            </a:r>
            <a:r>
              <a:rPr lang="ru-RU" sz="2800" kern="0" dirty="0" smtClean="0">
                <a:latin typeface="+mn-lt"/>
              </a:rPr>
              <a:t>(А)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</a:pPr>
            <a:r>
              <a:rPr lang="ru-RU" sz="2800" kern="0" dirty="0" smtClean="0">
                <a:latin typeface="+mn-lt"/>
              </a:rPr>
              <a:t>Возможны различные варианты упаковки</a:t>
            </a:r>
          </a:p>
          <a:p>
            <a:pPr marL="342900" lvl="0" indent="-342900" eaLnBrk="0" hangingPunct="0">
              <a:spcBef>
                <a:spcPct val="20000"/>
              </a:spcBef>
              <a:buSzPct val="75000"/>
            </a:pPr>
            <a:endParaRPr lang="ru-RU" sz="2400" b="1" kern="0" dirty="0" smtClean="0">
              <a:latin typeface="+mn-lt"/>
            </a:endParaRPr>
          </a:p>
          <a:p>
            <a:pPr marL="342900" lvl="0" indent="-342900" eaLnBrk="0" hangingPunct="0">
              <a:spcBef>
                <a:spcPct val="20000"/>
              </a:spcBef>
              <a:buSzPct val="75000"/>
              <a:buFontTx/>
              <a:buChar char="•"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9458" name="Picture 2" descr="ftp://grif:Himcah49@195.243.14.2/uploads/JPG_RGB/HEARING/Plugs/product-plugs/7800-05-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1500174"/>
            <a:ext cx="2214578" cy="319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214343" y="571488"/>
            <a:ext cx="8715375" cy="1143000"/>
          </a:xfrm>
        </p:spPr>
        <p:txBody>
          <a:bodyPr/>
          <a:lstStyle/>
          <a:p>
            <a:pPr eaLnBrk="1" hangingPunct="1"/>
            <a:r>
              <a:rPr lang="ru-RU" dirty="0" smtClean="0"/>
              <a:t>УПАКОВКА </a:t>
            </a:r>
            <a:r>
              <a:rPr lang="en-US" dirty="0" err="1" smtClean="0"/>
              <a:t>PocketPak</a:t>
            </a:r>
            <a:r>
              <a:rPr lang="en-US" dirty="0" smtClean="0"/>
              <a:t>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endParaRPr lang="en-US" sz="2000" dirty="0" smtClean="0">
              <a:solidFill>
                <a:srgbClr val="4C789E"/>
              </a:solidFill>
            </a:endParaRPr>
          </a:p>
        </p:txBody>
      </p:sp>
      <p:pic>
        <p:nvPicPr>
          <p:cNvPr id="5" name="Picture 4" descr="7802-01-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2944" y="2285992"/>
            <a:ext cx="5401056" cy="3962400"/>
          </a:xfrm>
          <a:prstGeom prst="rect">
            <a:avLst/>
          </a:prstGeom>
        </p:spPr>
      </p:pic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5720" y="1357298"/>
            <a:ext cx="492922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Мини упаковка содержит 2 пары вкладышей 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Spark Plugs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Вкладыши удобно носить в кармане</a:t>
            </a:r>
            <a:endParaRPr kumimoji="0" lang="en-US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Упаковка защищает и продлевает срок службы </a:t>
            </a:r>
            <a:r>
              <a:rPr lang="ru-RU" sz="2800" kern="0" dirty="0" smtClean="0">
                <a:latin typeface="+mn-lt"/>
              </a:rPr>
              <a:t>вклады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шей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75000"/>
              <a:buFont typeface="Wingdings" pitchFamily="2" charset="2"/>
              <a:buChar char="§"/>
              <a:tabLst/>
              <a:defRPr/>
            </a:pP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Разнообразие цветов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делает покупку</a:t>
            </a:r>
            <a:r>
              <a:rPr kumimoji="0" lang="ru-RU" sz="2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привлекательной</a:t>
            </a:r>
            <a:endParaRPr kumimoji="0" lang="en-GB" sz="2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75000"/>
              <a:buFontTx/>
              <a:buChar char="•"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theme/theme1.xml><?xml version="1.0" encoding="utf-8"?>
<a:theme xmlns:a="http://schemas.openxmlformats.org/drawingml/2006/main" name="Präsentationsvorlage_080227">
  <a:themeElements>
    <a:clrScheme name="Präsentationsvorlage_080227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äsentationsvorlage_08022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svorlage_080227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svorlage_080227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080227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080227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08022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08022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svorlage_08022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Einstellungen\brilling\Anwendungsdaten\Microsoft\Vorlagen\Präsentationsvorlage_080227.pot</Template>
  <TotalTime>1571</TotalTime>
  <Words>691</Words>
  <Application>Microsoft Office PowerPoint</Application>
  <PresentationFormat>Экран (4:3)</PresentationFormat>
  <Paragraphs>135</Paragraphs>
  <Slides>14</Slides>
  <Notes>14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Präsentationsvorlage_080227</vt:lpstr>
      <vt:lpstr>Clip</vt:lpstr>
      <vt:lpstr>Document</vt:lpstr>
      <vt:lpstr>Средства защиты слуха </vt:lpstr>
      <vt:lpstr>ЧТО ТАКОЕ ШУМ ?</vt:lpstr>
      <vt:lpstr>ВОЗДЕЙСТВИЕ ШУМА  </vt:lpstr>
      <vt:lpstr>УРОВЕНЬ ШУМА – ШКАЛА ДЕЦИБЕЛОВ  </vt:lpstr>
      <vt:lpstr>СРЕДСТВА ЗАЩИТЫ ОТ ШУМА  </vt:lpstr>
      <vt:lpstr>ЧТО ПРЕДЛАГАЕТ MOLDEX?  </vt:lpstr>
      <vt:lpstr>ПРОТИВОШУМНЫЕ ВКЛАДЫШИ Spark Plugs®     </vt:lpstr>
      <vt:lpstr>ПРОТИВОШУМНЫЕ ВКЛАДЫШИ Spark Plugs®   </vt:lpstr>
      <vt:lpstr>УПАКОВКА PocketPak   </vt:lpstr>
      <vt:lpstr>УПАКОВКА PocketPak</vt:lpstr>
      <vt:lpstr>ПРИМЕНЕНИЕ   </vt:lpstr>
      <vt:lpstr>ПРОТИВОШУМНЫЕ ВКЛАДЫШИ Comets®</vt:lpstr>
      <vt:lpstr>MOLDEX ДЛЯ ПОТРЕБИТЕЛЕЙ</vt:lpstr>
      <vt:lpstr>КРОМЕ ТОГО  </vt:lpstr>
    </vt:vector>
  </TitlesOfParts>
  <Company>MMMP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</dc:title>
  <dc:creator>brilling;grigorjev</dc:creator>
  <cp:lastModifiedBy>Admin</cp:lastModifiedBy>
  <cp:revision>257</cp:revision>
  <dcterms:created xsi:type="dcterms:W3CDTF">2007-10-11T11:09:57Z</dcterms:created>
  <dcterms:modified xsi:type="dcterms:W3CDTF">2014-03-07T08:17:06Z</dcterms:modified>
</cp:coreProperties>
</file>